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8"/>
  </p:notesMasterIdLst>
  <p:handoutMasterIdLst>
    <p:handoutMasterId r:id="rId29"/>
  </p:handoutMasterIdLst>
  <p:sldIdLst>
    <p:sldId id="328" r:id="rId5"/>
    <p:sldId id="329" r:id="rId6"/>
    <p:sldId id="330" r:id="rId7"/>
    <p:sldId id="319" r:id="rId8"/>
    <p:sldId id="333" r:id="rId9"/>
    <p:sldId id="277" r:id="rId10"/>
    <p:sldId id="266" r:id="rId11"/>
    <p:sldId id="273" r:id="rId12"/>
    <p:sldId id="309" r:id="rId13"/>
    <p:sldId id="279" r:id="rId14"/>
    <p:sldId id="267" r:id="rId15"/>
    <p:sldId id="278" r:id="rId16"/>
    <p:sldId id="285" r:id="rId17"/>
    <p:sldId id="280" r:id="rId18"/>
    <p:sldId id="288" r:id="rId19"/>
    <p:sldId id="348" r:id="rId20"/>
    <p:sldId id="283" r:id="rId21"/>
    <p:sldId id="289" r:id="rId22"/>
    <p:sldId id="290" r:id="rId23"/>
    <p:sldId id="349" r:id="rId24"/>
    <p:sldId id="303" r:id="rId25"/>
    <p:sldId id="302" r:id="rId26"/>
    <p:sldId id="350" r:id="rId27"/>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1792"/>
    <a:srgbClr val="F0EFF0"/>
    <a:srgbClr val="CAE0FD"/>
    <a:srgbClr val="3C3C3C"/>
    <a:srgbClr val="4C216D"/>
    <a:srgbClr val="B2BDF8"/>
    <a:srgbClr val="FFD578"/>
    <a:srgbClr val="B8BACA"/>
    <a:srgbClr val="BFC0D0"/>
    <a:srgbClr val="CBCC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18" autoAdjust="0"/>
    <p:restoredTop sz="95865" autoAdjust="0"/>
  </p:normalViewPr>
  <p:slideViewPr>
    <p:cSldViewPr>
      <p:cViewPr varScale="1">
        <p:scale>
          <a:sx n="110" d="100"/>
          <a:sy n="110" d="100"/>
        </p:scale>
        <p:origin x="504" y="108"/>
      </p:cViewPr>
      <p:guideLst>
        <p:guide orient="horz" pos="2880"/>
        <p:guide pos="2880"/>
      </p:guideLst>
    </p:cSldViewPr>
  </p:slideViewPr>
  <p:outlineViewPr>
    <p:cViewPr>
      <p:scale>
        <a:sx n="33" d="100"/>
        <a:sy n="33" d="100"/>
      </p:scale>
      <p:origin x="0" y="-3184"/>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07" d="100"/>
          <a:sy n="107" d="100"/>
        </p:scale>
        <p:origin x="800"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BE6BD0-47C1-4ED1-BDA3-6D81961D7FBB}" type="doc">
      <dgm:prSet loTypeId="urn:microsoft.com/office/officeart/2005/8/layout/process4" loCatId="process" qsTypeId="urn:microsoft.com/office/officeart/2005/8/quickstyle/simple2" qsCatId="simple" csTypeId="urn:microsoft.com/office/officeart/2005/8/colors/colorful2" csCatId="colorful" phldr="1"/>
      <dgm:spPr/>
      <dgm:t>
        <a:bodyPr/>
        <a:lstStyle/>
        <a:p>
          <a:endParaRPr lang="en-US"/>
        </a:p>
      </dgm:t>
    </dgm:pt>
    <dgm:pt modelId="{C0BA648F-763C-4B25-9D3B-1A524577B1CF}">
      <dgm:prSet custT="1"/>
      <dgm:spPr>
        <a:solidFill>
          <a:schemeClr val="accent1"/>
        </a:solidFill>
        <a:ln>
          <a:solidFill>
            <a:schemeClr val="bg2"/>
          </a:solidFill>
        </a:ln>
      </dgm:spPr>
      <dgm:t>
        <a:bodyPr/>
        <a:lstStyle/>
        <a:p>
          <a:r>
            <a:rPr lang="en-US" sz="2400" dirty="0">
              <a:solidFill>
                <a:schemeClr val="accent3"/>
              </a:solidFill>
            </a:rPr>
            <a:t>How we communicate with our supplier(s) when transacting  </a:t>
          </a:r>
        </a:p>
      </dgm:t>
    </dgm:pt>
    <dgm:pt modelId="{5B74CB39-43EE-4BD5-AB51-3E14537A71FA}" type="parTrans" cxnId="{354CEC37-49E0-4572-9929-71E96E1A0917}">
      <dgm:prSet/>
      <dgm:spPr/>
      <dgm:t>
        <a:bodyPr/>
        <a:lstStyle/>
        <a:p>
          <a:endParaRPr lang="en-US"/>
        </a:p>
      </dgm:t>
    </dgm:pt>
    <dgm:pt modelId="{F1204C5C-D715-4A90-8892-64C97A2FA53B}" type="sibTrans" cxnId="{354CEC37-49E0-4572-9929-71E96E1A0917}">
      <dgm:prSet/>
      <dgm:spPr/>
      <dgm:t>
        <a:bodyPr/>
        <a:lstStyle/>
        <a:p>
          <a:endParaRPr lang="en-US"/>
        </a:p>
      </dgm:t>
    </dgm:pt>
    <dgm:pt modelId="{C768FACB-F19E-4716-A2D5-AEE68D5C4ACC}">
      <dgm:prSet custT="1"/>
      <dgm:spPr>
        <a:solidFill>
          <a:schemeClr val="tx2">
            <a:lumMod val="20000"/>
            <a:lumOff val="80000"/>
          </a:schemeClr>
        </a:solidFill>
        <a:ln>
          <a:solidFill>
            <a:schemeClr val="bg2"/>
          </a:solidFill>
        </a:ln>
      </dgm:spPr>
      <dgm:t>
        <a:bodyPr/>
        <a:lstStyle/>
        <a:p>
          <a:r>
            <a:rPr lang="en-US" sz="2400" dirty="0">
              <a:solidFill>
                <a:schemeClr val="accent3"/>
              </a:solidFill>
            </a:rPr>
            <a:t>The way we enter PR’s and DAPO’s in eBuy</a:t>
          </a:r>
        </a:p>
      </dgm:t>
    </dgm:pt>
    <dgm:pt modelId="{6388F9DD-6AD2-4011-A43C-9B8C4F8F0C21}" type="parTrans" cxnId="{0C31900F-6ADE-4E42-8C8B-BF8736500707}">
      <dgm:prSet/>
      <dgm:spPr/>
      <dgm:t>
        <a:bodyPr/>
        <a:lstStyle/>
        <a:p>
          <a:endParaRPr lang="en-US"/>
        </a:p>
      </dgm:t>
    </dgm:pt>
    <dgm:pt modelId="{E5FC356F-E383-403C-B246-0C1B35923F53}" type="sibTrans" cxnId="{0C31900F-6ADE-4E42-8C8B-BF8736500707}">
      <dgm:prSet/>
      <dgm:spPr/>
      <dgm:t>
        <a:bodyPr/>
        <a:lstStyle/>
        <a:p>
          <a:endParaRPr lang="en-US"/>
        </a:p>
      </dgm:t>
    </dgm:pt>
    <dgm:pt modelId="{954F74B6-6847-4637-93CE-1F68FE360870}">
      <dgm:prSet custT="1"/>
      <dgm:spPr>
        <a:solidFill>
          <a:schemeClr val="tx1">
            <a:lumMod val="75000"/>
          </a:schemeClr>
        </a:solidFill>
        <a:ln>
          <a:solidFill>
            <a:schemeClr val="bg2"/>
          </a:solidFill>
        </a:ln>
      </dgm:spPr>
      <dgm:t>
        <a:bodyPr anchor="ctr"/>
        <a:lstStyle/>
        <a:p>
          <a:r>
            <a:rPr lang="en-US" sz="2400" dirty="0">
              <a:solidFill>
                <a:schemeClr val="accent3"/>
              </a:solidFill>
            </a:rPr>
            <a:t>These common standards and formats allow the most effective utilization of automated </a:t>
          </a:r>
          <a:r>
            <a:rPr lang="en-US" sz="2400" dirty="0" smtClean="0">
              <a:solidFill>
                <a:schemeClr val="accent3"/>
              </a:solidFill>
            </a:rPr>
            <a:t>processes</a:t>
          </a:r>
          <a:endParaRPr lang="en-US" sz="2400" dirty="0">
            <a:solidFill>
              <a:schemeClr val="accent3"/>
            </a:solidFill>
          </a:endParaRPr>
        </a:p>
      </dgm:t>
    </dgm:pt>
    <dgm:pt modelId="{1DD61EAF-9410-4A03-97CA-54C43BAC1230}" type="parTrans" cxnId="{B3073A5C-576C-450A-99A6-3823775B59F3}">
      <dgm:prSet/>
      <dgm:spPr/>
      <dgm:t>
        <a:bodyPr/>
        <a:lstStyle/>
        <a:p>
          <a:endParaRPr lang="en-US"/>
        </a:p>
      </dgm:t>
    </dgm:pt>
    <dgm:pt modelId="{9905DDCF-B1AB-467F-8F03-81CA263D6875}" type="sibTrans" cxnId="{B3073A5C-576C-450A-99A6-3823775B59F3}">
      <dgm:prSet/>
      <dgm:spPr/>
      <dgm:t>
        <a:bodyPr/>
        <a:lstStyle/>
        <a:p>
          <a:endParaRPr lang="en-US"/>
        </a:p>
      </dgm:t>
    </dgm:pt>
    <dgm:pt modelId="{63513DFB-CABE-4420-9ECF-FB4523109CE5}">
      <dgm:prSet custT="1"/>
      <dgm:spPr>
        <a:solidFill>
          <a:schemeClr val="accent1">
            <a:lumMod val="20000"/>
            <a:lumOff val="80000"/>
            <a:alpha val="90000"/>
          </a:schemeClr>
        </a:solidFill>
        <a:ln>
          <a:solidFill>
            <a:schemeClr val="bg2">
              <a:alpha val="90000"/>
            </a:schemeClr>
          </a:solidFill>
        </a:ln>
      </dgm:spPr>
      <dgm:t>
        <a:bodyPr/>
        <a:lstStyle/>
        <a:p>
          <a:r>
            <a:rPr lang="en-US" sz="2000" dirty="0">
              <a:solidFill>
                <a:schemeClr val="accent3"/>
              </a:solidFill>
            </a:rPr>
            <a:t>Good/Product(s) </a:t>
          </a:r>
        </a:p>
      </dgm:t>
    </dgm:pt>
    <dgm:pt modelId="{124AA537-4E67-4798-9F15-ED773F1B6C07}" type="parTrans" cxnId="{CE765539-F9E3-4895-AED6-35C76896AAE0}">
      <dgm:prSet/>
      <dgm:spPr/>
      <dgm:t>
        <a:bodyPr/>
        <a:lstStyle/>
        <a:p>
          <a:endParaRPr lang="en-US"/>
        </a:p>
      </dgm:t>
    </dgm:pt>
    <dgm:pt modelId="{D735300E-B5B6-4FC1-AFD5-841CE9BB9040}" type="sibTrans" cxnId="{CE765539-F9E3-4895-AED6-35C76896AAE0}">
      <dgm:prSet/>
      <dgm:spPr/>
      <dgm:t>
        <a:bodyPr/>
        <a:lstStyle/>
        <a:p>
          <a:endParaRPr lang="en-US"/>
        </a:p>
      </dgm:t>
    </dgm:pt>
    <dgm:pt modelId="{A3731DAB-EB84-468F-99ED-F7BB64505F68}">
      <dgm:prSet custT="1"/>
      <dgm:spPr>
        <a:solidFill>
          <a:schemeClr val="accent1">
            <a:lumMod val="20000"/>
            <a:lumOff val="80000"/>
            <a:alpha val="90000"/>
          </a:schemeClr>
        </a:solidFill>
        <a:ln>
          <a:solidFill>
            <a:schemeClr val="bg2">
              <a:alpha val="90000"/>
            </a:schemeClr>
          </a:solidFill>
        </a:ln>
      </dgm:spPr>
      <dgm:t>
        <a:bodyPr/>
        <a:lstStyle/>
        <a:p>
          <a:r>
            <a:rPr lang="en-US" sz="2000" dirty="0">
              <a:solidFill>
                <a:schemeClr val="accent3"/>
              </a:solidFill>
            </a:rPr>
            <a:t>Service</a:t>
          </a:r>
          <a:r>
            <a:rPr lang="en-US" sz="2000" dirty="0"/>
            <a:t>(s)        </a:t>
          </a:r>
        </a:p>
      </dgm:t>
    </dgm:pt>
    <dgm:pt modelId="{1A5E20AB-43D7-4020-9DE8-00F258514D52}" type="parTrans" cxnId="{AB737731-0EE6-4B08-AA99-76337F535AB8}">
      <dgm:prSet/>
      <dgm:spPr/>
      <dgm:t>
        <a:bodyPr/>
        <a:lstStyle/>
        <a:p>
          <a:endParaRPr lang="en-US"/>
        </a:p>
      </dgm:t>
    </dgm:pt>
    <dgm:pt modelId="{7BB330D4-79CC-4B41-BCAB-0701DB47D1C5}" type="sibTrans" cxnId="{AB737731-0EE6-4B08-AA99-76337F535AB8}">
      <dgm:prSet/>
      <dgm:spPr/>
      <dgm:t>
        <a:bodyPr/>
        <a:lstStyle/>
        <a:p>
          <a:endParaRPr lang="en-US"/>
        </a:p>
      </dgm:t>
    </dgm:pt>
    <dgm:pt modelId="{43438C99-AAF4-47CF-92C7-CF4E645FB54C}">
      <dgm:prSet custT="1"/>
      <dgm:spPr>
        <a:solidFill>
          <a:schemeClr val="accent1">
            <a:lumMod val="20000"/>
            <a:lumOff val="80000"/>
            <a:alpha val="90000"/>
          </a:schemeClr>
        </a:solidFill>
        <a:ln>
          <a:solidFill>
            <a:schemeClr val="bg2">
              <a:alpha val="90000"/>
            </a:schemeClr>
          </a:solidFill>
        </a:ln>
      </dgm:spPr>
      <dgm:t>
        <a:bodyPr/>
        <a:lstStyle/>
        <a:p>
          <a:r>
            <a:rPr lang="en-US" sz="2000" dirty="0">
              <a:solidFill>
                <a:schemeClr val="accent3"/>
              </a:solidFill>
            </a:rPr>
            <a:t>Good/Product(s) &amp; Service(s)</a:t>
          </a:r>
        </a:p>
      </dgm:t>
    </dgm:pt>
    <dgm:pt modelId="{7A6035D4-D220-4F59-AA21-AEE1F27DE1A2}" type="parTrans" cxnId="{FEEF7D59-9086-49BB-87F0-57D92F6348E2}">
      <dgm:prSet/>
      <dgm:spPr/>
      <dgm:t>
        <a:bodyPr/>
        <a:lstStyle/>
        <a:p>
          <a:endParaRPr lang="en-US"/>
        </a:p>
      </dgm:t>
    </dgm:pt>
    <dgm:pt modelId="{25F1D4B0-3E3A-48B5-B151-DFF41A01FBBF}" type="sibTrans" cxnId="{FEEF7D59-9086-49BB-87F0-57D92F6348E2}">
      <dgm:prSet/>
      <dgm:spPr/>
      <dgm:t>
        <a:bodyPr/>
        <a:lstStyle/>
        <a:p>
          <a:endParaRPr lang="en-US"/>
        </a:p>
      </dgm:t>
    </dgm:pt>
    <dgm:pt modelId="{031202FA-49E2-EE4E-A728-566AF325C594}" type="pres">
      <dgm:prSet presAssocID="{4ABE6BD0-47C1-4ED1-BDA3-6D81961D7FBB}" presName="Name0" presStyleCnt="0">
        <dgm:presLayoutVars>
          <dgm:dir/>
          <dgm:animLvl val="lvl"/>
          <dgm:resizeHandles val="exact"/>
        </dgm:presLayoutVars>
      </dgm:prSet>
      <dgm:spPr/>
      <dgm:t>
        <a:bodyPr/>
        <a:lstStyle/>
        <a:p>
          <a:endParaRPr lang="en-US"/>
        </a:p>
      </dgm:t>
    </dgm:pt>
    <dgm:pt modelId="{E0878162-C7FC-B643-9531-E70DA0896EE2}" type="pres">
      <dgm:prSet presAssocID="{954F74B6-6847-4637-93CE-1F68FE360870}" presName="boxAndChildren" presStyleCnt="0"/>
      <dgm:spPr/>
    </dgm:pt>
    <dgm:pt modelId="{1AA781DA-9D54-894B-8AEC-10F6069D553B}" type="pres">
      <dgm:prSet presAssocID="{954F74B6-6847-4637-93CE-1F68FE360870}" presName="parentTextBox" presStyleLbl="node1" presStyleIdx="0" presStyleCnt="3"/>
      <dgm:spPr/>
      <dgm:t>
        <a:bodyPr/>
        <a:lstStyle/>
        <a:p>
          <a:endParaRPr lang="en-US"/>
        </a:p>
      </dgm:t>
    </dgm:pt>
    <dgm:pt modelId="{D12CE026-2E06-C441-B99D-2196384CB093}" type="pres">
      <dgm:prSet presAssocID="{954F74B6-6847-4637-93CE-1F68FE360870}" presName="entireBox" presStyleLbl="node1" presStyleIdx="0" presStyleCnt="3" custScaleY="144223"/>
      <dgm:spPr/>
      <dgm:t>
        <a:bodyPr/>
        <a:lstStyle/>
        <a:p>
          <a:endParaRPr lang="en-US"/>
        </a:p>
      </dgm:t>
    </dgm:pt>
    <dgm:pt modelId="{9EA80477-C5DC-5E4B-A3CB-64D980A1ED7E}" type="pres">
      <dgm:prSet presAssocID="{954F74B6-6847-4637-93CE-1F68FE360870}" presName="descendantBox" presStyleCnt="0"/>
      <dgm:spPr/>
    </dgm:pt>
    <dgm:pt modelId="{EEF11986-7DFE-E546-BD8D-3E1925E451F9}" type="pres">
      <dgm:prSet presAssocID="{63513DFB-CABE-4420-9ECF-FB4523109CE5}" presName="childTextBox" presStyleLbl="fgAccFollowNode1" presStyleIdx="0" presStyleCnt="3" custScaleY="130491" custLinFactNeighborY="58157">
        <dgm:presLayoutVars>
          <dgm:bulletEnabled val="1"/>
        </dgm:presLayoutVars>
      </dgm:prSet>
      <dgm:spPr/>
      <dgm:t>
        <a:bodyPr/>
        <a:lstStyle/>
        <a:p>
          <a:endParaRPr lang="en-US"/>
        </a:p>
      </dgm:t>
    </dgm:pt>
    <dgm:pt modelId="{262162E8-1593-7242-ACA1-9E56B0AF570B}" type="pres">
      <dgm:prSet presAssocID="{A3731DAB-EB84-468F-99ED-F7BB64505F68}" presName="childTextBox" presStyleLbl="fgAccFollowNode1" presStyleIdx="1" presStyleCnt="3" custScaleY="130513" custLinFactNeighborY="58157">
        <dgm:presLayoutVars>
          <dgm:bulletEnabled val="1"/>
        </dgm:presLayoutVars>
      </dgm:prSet>
      <dgm:spPr/>
      <dgm:t>
        <a:bodyPr/>
        <a:lstStyle/>
        <a:p>
          <a:endParaRPr lang="en-US"/>
        </a:p>
      </dgm:t>
    </dgm:pt>
    <dgm:pt modelId="{C76FFEE5-D646-B64C-9F95-EE20B3CFB5C6}" type="pres">
      <dgm:prSet presAssocID="{43438C99-AAF4-47CF-92C7-CF4E645FB54C}" presName="childTextBox" presStyleLbl="fgAccFollowNode1" presStyleIdx="2" presStyleCnt="3" custScaleY="130513" custLinFactNeighborX="13172" custLinFactNeighborY="36361">
        <dgm:presLayoutVars>
          <dgm:bulletEnabled val="1"/>
        </dgm:presLayoutVars>
      </dgm:prSet>
      <dgm:spPr/>
      <dgm:t>
        <a:bodyPr/>
        <a:lstStyle/>
        <a:p>
          <a:endParaRPr lang="en-US"/>
        </a:p>
      </dgm:t>
    </dgm:pt>
    <dgm:pt modelId="{D04031BE-646D-D24A-B34A-A376B02540B1}" type="pres">
      <dgm:prSet presAssocID="{E5FC356F-E383-403C-B246-0C1B35923F53}" presName="sp" presStyleCnt="0"/>
      <dgm:spPr/>
    </dgm:pt>
    <dgm:pt modelId="{64FC4961-29F4-0441-910D-2046517733FF}" type="pres">
      <dgm:prSet presAssocID="{C768FACB-F19E-4716-A2D5-AEE68D5C4ACC}" presName="arrowAndChildren" presStyleCnt="0"/>
      <dgm:spPr/>
    </dgm:pt>
    <dgm:pt modelId="{36D811F0-724E-C140-BC23-D8E1C03BE80B}" type="pres">
      <dgm:prSet presAssocID="{C768FACB-F19E-4716-A2D5-AEE68D5C4ACC}" presName="parentTextArrow" presStyleLbl="node1" presStyleIdx="1" presStyleCnt="3"/>
      <dgm:spPr/>
      <dgm:t>
        <a:bodyPr/>
        <a:lstStyle/>
        <a:p>
          <a:endParaRPr lang="en-US"/>
        </a:p>
      </dgm:t>
    </dgm:pt>
    <dgm:pt modelId="{3F3D3B5E-3927-6D4F-A45D-E5B78BD07DD0}" type="pres">
      <dgm:prSet presAssocID="{F1204C5C-D715-4A90-8892-64C97A2FA53B}" presName="sp" presStyleCnt="0"/>
      <dgm:spPr/>
    </dgm:pt>
    <dgm:pt modelId="{5F8E7AC1-298B-C14F-8983-5A782081CE51}" type="pres">
      <dgm:prSet presAssocID="{C0BA648F-763C-4B25-9D3B-1A524577B1CF}" presName="arrowAndChildren" presStyleCnt="0"/>
      <dgm:spPr/>
    </dgm:pt>
    <dgm:pt modelId="{31EE881F-148B-6447-8A20-11118F337F66}" type="pres">
      <dgm:prSet presAssocID="{C0BA648F-763C-4B25-9D3B-1A524577B1CF}" presName="parentTextArrow" presStyleLbl="node1" presStyleIdx="2" presStyleCnt="3"/>
      <dgm:spPr/>
      <dgm:t>
        <a:bodyPr/>
        <a:lstStyle/>
        <a:p>
          <a:endParaRPr lang="en-US"/>
        </a:p>
      </dgm:t>
    </dgm:pt>
  </dgm:ptLst>
  <dgm:cxnLst>
    <dgm:cxn modelId="{B60A1345-6674-8745-B3BB-6B9F40AF2AEF}" type="presOf" srcId="{C0BA648F-763C-4B25-9D3B-1A524577B1CF}" destId="{31EE881F-148B-6447-8A20-11118F337F66}" srcOrd="0" destOrd="0" presId="urn:microsoft.com/office/officeart/2005/8/layout/process4"/>
    <dgm:cxn modelId="{FEEF7D59-9086-49BB-87F0-57D92F6348E2}" srcId="{954F74B6-6847-4637-93CE-1F68FE360870}" destId="{43438C99-AAF4-47CF-92C7-CF4E645FB54C}" srcOrd="2" destOrd="0" parTransId="{7A6035D4-D220-4F59-AA21-AEE1F27DE1A2}" sibTransId="{25F1D4B0-3E3A-48B5-B151-DFF41A01FBBF}"/>
    <dgm:cxn modelId="{36818721-66EB-0C4D-BB90-09E0DA6946C6}" type="presOf" srcId="{954F74B6-6847-4637-93CE-1F68FE360870}" destId="{1AA781DA-9D54-894B-8AEC-10F6069D553B}" srcOrd="0" destOrd="0" presId="urn:microsoft.com/office/officeart/2005/8/layout/process4"/>
    <dgm:cxn modelId="{354CEC37-49E0-4572-9929-71E96E1A0917}" srcId="{4ABE6BD0-47C1-4ED1-BDA3-6D81961D7FBB}" destId="{C0BA648F-763C-4B25-9D3B-1A524577B1CF}" srcOrd="0" destOrd="0" parTransId="{5B74CB39-43EE-4BD5-AB51-3E14537A71FA}" sibTransId="{F1204C5C-D715-4A90-8892-64C97A2FA53B}"/>
    <dgm:cxn modelId="{18D389AC-69D2-8E4E-82B1-1B1CF5FC09AA}" type="presOf" srcId="{C768FACB-F19E-4716-A2D5-AEE68D5C4ACC}" destId="{36D811F0-724E-C140-BC23-D8E1C03BE80B}" srcOrd="0" destOrd="0" presId="urn:microsoft.com/office/officeart/2005/8/layout/process4"/>
    <dgm:cxn modelId="{184CBC0D-150F-E047-A10F-37AC39B4EEEB}" type="presOf" srcId="{4ABE6BD0-47C1-4ED1-BDA3-6D81961D7FBB}" destId="{031202FA-49E2-EE4E-A728-566AF325C594}" srcOrd="0" destOrd="0" presId="urn:microsoft.com/office/officeart/2005/8/layout/process4"/>
    <dgm:cxn modelId="{AB737731-0EE6-4B08-AA99-76337F535AB8}" srcId="{954F74B6-6847-4637-93CE-1F68FE360870}" destId="{A3731DAB-EB84-468F-99ED-F7BB64505F68}" srcOrd="1" destOrd="0" parTransId="{1A5E20AB-43D7-4020-9DE8-00F258514D52}" sibTransId="{7BB330D4-79CC-4B41-BCAB-0701DB47D1C5}"/>
    <dgm:cxn modelId="{B3073A5C-576C-450A-99A6-3823775B59F3}" srcId="{4ABE6BD0-47C1-4ED1-BDA3-6D81961D7FBB}" destId="{954F74B6-6847-4637-93CE-1F68FE360870}" srcOrd="2" destOrd="0" parTransId="{1DD61EAF-9410-4A03-97CA-54C43BAC1230}" sibTransId="{9905DDCF-B1AB-467F-8F03-81CA263D6875}"/>
    <dgm:cxn modelId="{CE765539-F9E3-4895-AED6-35C76896AAE0}" srcId="{954F74B6-6847-4637-93CE-1F68FE360870}" destId="{63513DFB-CABE-4420-9ECF-FB4523109CE5}" srcOrd="0" destOrd="0" parTransId="{124AA537-4E67-4798-9F15-ED773F1B6C07}" sibTransId="{D735300E-B5B6-4FC1-AFD5-841CE9BB9040}"/>
    <dgm:cxn modelId="{0C31900F-6ADE-4E42-8C8B-BF8736500707}" srcId="{4ABE6BD0-47C1-4ED1-BDA3-6D81961D7FBB}" destId="{C768FACB-F19E-4716-A2D5-AEE68D5C4ACC}" srcOrd="1" destOrd="0" parTransId="{6388F9DD-6AD2-4011-A43C-9B8C4F8F0C21}" sibTransId="{E5FC356F-E383-403C-B246-0C1B35923F53}"/>
    <dgm:cxn modelId="{1A27B8D4-15D4-7743-AC1C-C423AA36CA49}" type="presOf" srcId="{A3731DAB-EB84-468F-99ED-F7BB64505F68}" destId="{262162E8-1593-7242-ACA1-9E56B0AF570B}" srcOrd="0" destOrd="0" presId="urn:microsoft.com/office/officeart/2005/8/layout/process4"/>
    <dgm:cxn modelId="{7C155661-0B0F-C042-A943-28618AF2B898}" type="presOf" srcId="{43438C99-AAF4-47CF-92C7-CF4E645FB54C}" destId="{C76FFEE5-D646-B64C-9F95-EE20B3CFB5C6}" srcOrd="0" destOrd="0" presId="urn:microsoft.com/office/officeart/2005/8/layout/process4"/>
    <dgm:cxn modelId="{8B722A5E-295F-7C42-B4D7-9118BA59BFAA}" type="presOf" srcId="{954F74B6-6847-4637-93CE-1F68FE360870}" destId="{D12CE026-2E06-C441-B99D-2196384CB093}" srcOrd="1" destOrd="0" presId="urn:microsoft.com/office/officeart/2005/8/layout/process4"/>
    <dgm:cxn modelId="{71FA9622-B465-8F42-9EF7-5CA94134394C}" type="presOf" srcId="{63513DFB-CABE-4420-9ECF-FB4523109CE5}" destId="{EEF11986-7DFE-E546-BD8D-3E1925E451F9}" srcOrd="0" destOrd="0" presId="urn:microsoft.com/office/officeart/2005/8/layout/process4"/>
    <dgm:cxn modelId="{2BEED3B7-E487-0C4D-920E-6BA661C94BE8}" type="presParOf" srcId="{031202FA-49E2-EE4E-A728-566AF325C594}" destId="{E0878162-C7FC-B643-9531-E70DA0896EE2}" srcOrd="0" destOrd="0" presId="urn:microsoft.com/office/officeart/2005/8/layout/process4"/>
    <dgm:cxn modelId="{A519F021-EAEA-AF45-B1DC-23621B96EF92}" type="presParOf" srcId="{E0878162-C7FC-B643-9531-E70DA0896EE2}" destId="{1AA781DA-9D54-894B-8AEC-10F6069D553B}" srcOrd="0" destOrd="0" presId="urn:microsoft.com/office/officeart/2005/8/layout/process4"/>
    <dgm:cxn modelId="{EFE2FC8D-6F6A-C446-B7ED-564F1FABA3F3}" type="presParOf" srcId="{E0878162-C7FC-B643-9531-E70DA0896EE2}" destId="{D12CE026-2E06-C441-B99D-2196384CB093}" srcOrd="1" destOrd="0" presId="urn:microsoft.com/office/officeart/2005/8/layout/process4"/>
    <dgm:cxn modelId="{86FD67D5-AFF4-D742-8D1B-0DF1B1CA2642}" type="presParOf" srcId="{E0878162-C7FC-B643-9531-E70DA0896EE2}" destId="{9EA80477-C5DC-5E4B-A3CB-64D980A1ED7E}" srcOrd="2" destOrd="0" presId="urn:microsoft.com/office/officeart/2005/8/layout/process4"/>
    <dgm:cxn modelId="{2DE7BF21-78C8-E840-845B-BC5465D7A4B8}" type="presParOf" srcId="{9EA80477-C5DC-5E4B-A3CB-64D980A1ED7E}" destId="{EEF11986-7DFE-E546-BD8D-3E1925E451F9}" srcOrd="0" destOrd="0" presId="urn:microsoft.com/office/officeart/2005/8/layout/process4"/>
    <dgm:cxn modelId="{28BBE7EA-00CC-3644-A65D-6F9F9DBF43EB}" type="presParOf" srcId="{9EA80477-C5DC-5E4B-A3CB-64D980A1ED7E}" destId="{262162E8-1593-7242-ACA1-9E56B0AF570B}" srcOrd="1" destOrd="0" presId="urn:microsoft.com/office/officeart/2005/8/layout/process4"/>
    <dgm:cxn modelId="{9516B9BC-2880-A348-9802-2E8A9D9A3F94}" type="presParOf" srcId="{9EA80477-C5DC-5E4B-A3CB-64D980A1ED7E}" destId="{C76FFEE5-D646-B64C-9F95-EE20B3CFB5C6}" srcOrd="2" destOrd="0" presId="urn:microsoft.com/office/officeart/2005/8/layout/process4"/>
    <dgm:cxn modelId="{01246425-055A-9F4E-9986-1826BD906A62}" type="presParOf" srcId="{031202FA-49E2-EE4E-A728-566AF325C594}" destId="{D04031BE-646D-D24A-B34A-A376B02540B1}" srcOrd="1" destOrd="0" presId="urn:microsoft.com/office/officeart/2005/8/layout/process4"/>
    <dgm:cxn modelId="{A084E284-8A0D-B342-A800-CBE4D92D515A}" type="presParOf" srcId="{031202FA-49E2-EE4E-A728-566AF325C594}" destId="{64FC4961-29F4-0441-910D-2046517733FF}" srcOrd="2" destOrd="0" presId="urn:microsoft.com/office/officeart/2005/8/layout/process4"/>
    <dgm:cxn modelId="{77D4E89D-F258-D341-986B-BDEC1E2885FF}" type="presParOf" srcId="{64FC4961-29F4-0441-910D-2046517733FF}" destId="{36D811F0-724E-C140-BC23-D8E1C03BE80B}" srcOrd="0" destOrd="0" presId="urn:microsoft.com/office/officeart/2005/8/layout/process4"/>
    <dgm:cxn modelId="{5D36CC2E-27CF-8F48-A3C0-F8F5B0A15EDB}" type="presParOf" srcId="{031202FA-49E2-EE4E-A728-566AF325C594}" destId="{3F3D3B5E-3927-6D4F-A45D-E5B78BD07DD0}" srcOrd="3" destOrd="0" presId="urn:microsoft.com/office/officeart/2005/8/layout/process4"/>
    <dgm:cxn modelId="{BDA408F9-FF1E-0145-A0C6-3A429B9B11E1}" type="presParOf" srcId="{031202FA-49E2-EE4E-A728-566AF325C594}" destId="{5F8E7AC1-298B-C14F-8983-5A782081CE51}" srcOrd="4" destOrd="0" presId="urn:microsoft.com/office/officeart/2005/8/layout/process4"/>
    <dgm:cxn modelId="{2CBA4050-C9A9-2643-9DFF-C7C6EC894E91}" type="presParOf" srcId="{5F8E7AC1-298B-C14F-8983-5A782081CE51}" destId="{31EE881F-148B-6447-8A20-11118F337F66}" srcOrd="0" destOrd="0" presId="urn:microsoft.com/office/officeart/2005/8/layout/process4"/>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2CE026-2E06-C441-B99D-2196384CB093}">
      <dsp:nvSpPr>
        <dsp:cNvPr id="0" name=""/>
        <dsp:cNvSpPr/>
      </dsp:nvSpPr>
      <dsp:spPr>
        <a:xfrm>
          <a:off x="0" y="3371778"/>
          <a:ext cx="10668000" cy="1595695"/>
        </a:xfrm>
        <a:prstGeom prst="rect">
          <a:avLst/>
        </a:prstGeom>
        <a:solidFill>
          <a:schemeClr val="tx1">
            <a:lumMod val="75000"/>
          </a:schemeClr>
        </a:solidFill>
        <a:ln w="38100" cap="flat" cmpd="sng" algn="ctr">
          <a:solidFill>
            <a:schemeClr val="bg2"/>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a:solidFill>
                <a:schemeClr val="accent3"/>
              </a:solidFill>
            </a:rPr>
            <a:t>These common standards and formats allow the most effective utilization of automated </a:t>
          </a:r>
          <a:r>
            <a:rPr lang="en-US" sz="2400" kern="1200" dirty="0" smtClean="0">
              <a:solidFill>
                <a:schemeClr val="accent3"/>
              </a:solidFill>
            </a:rPr>
            <a:t>processes</a:t>
          </a:r>
          <a:endParaRPr lang="en-US" sz="2400" kern="1200" dirty="0">
            <a:solidFill>
              <a:schemeClr val="accent3"/>
            </a:solidFill>
          </a:endParaRPr>
        </a:p>
      </dsp:txBody>
      <dsp:txXfrm>
        <a:off x="0" y="3371778"/>
        <a:ext cx="10668000" cy="861675"/>
      </dsp:txXfrm>
    </dsp:sp>
    <dsp:sp modelId="{EEF11986-7DFE-E546-BD8D-3E1925E451F9}">
      <dsp:nvSpPr>
        <dsp:cNvPr id="0" name=""/>
        <dsp:cNvSpPr/>
      </dsp:nvSpPr>
      <dsp:spPr>
        <a:xfrm>
          <a:off x="5208" y="4305001"/>
          <a:ext cx="3552527" cy="664131"/>
        </a:xfrm>
        <a:prstGeom prst="rect">
          <a:avLst/>
        </a:prstGeom>
        <a:solidFill>
          <a:schemeClr val="accent1">
            <a:lumMod val="20000"/>
            <a:lumOff val="80000"/>
            <a:alpha val="90000"/>
          </a:schemeClr>
        </a:solidFill>
        <a:ln w="25400" cap="flat" cmpd="sng" algn="ctr">
          <a:solidFill>
            <a:schemeClr val="bg2">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lvl="0" algn="ctr" defTabSz="889000">
            <a:lnSpc>
              <a:spcPct val="90000"/>
            </a:lnSpc>
            <a:spcBef>
              <a:spcPct val="0"/>
            </a:spcBef>
            <a:spcAft>
              <a:spcPct val="35000"/>
            </a:spcAft>
          </a:pPr>
          <a:r>
            <a:rPr lang="en-US" sz="2000" kern="1200" dirty="0">
              <a:solidFill>
                <a:schemeClr val="accent3"/>
              </a:solidFill>
            </a:rPr>
            <a:t>Good/Product(s) </a:t>
          </a:r>
        </a:p>
      </dsp:txBody>
      <dsp:txXfrm>
        <a:off x="5208" y="4305001"/>
        <a:ext cx="3552527" cy="664131"/>
      </dsp:txXfrm>
    </dsp:sp>
    <dsp:sp modelId="{262162E8-1593-7242-ACA1-9E56B0AF570B}">
      <dsp:nvSpPr>
        <dsp:cNvPr id="0" name=""/>
        <dsp:cNvSpPr/>
      </dsp:nvSpPr>
      <dsp:spPr>
        <a:xfrm>
          <a:off x="3557736" y="4304889"/>
          <a:ext cx="3552527" cy="664243"/>
        </a:xfrm>
        <a:prstGeom prst="rect">
          <a:avLst/>
        </a:prstGeom>
        <a:solidFill>
          <a:schemeClr val="accent1">
            <a:lumMod val="20000"/>
            <a:lumOff val="80000"/>
            <a:alpha val="90000"/>
          </a:schemeClr>
        </a:solidFill>
        <a:ln w="25400" cap="flat" cmpd="sng" algn="ctr">
          <a:solidFill>
            <a:schemeClr val="bg2">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lvl="0" algn="ctr" defTabSz="889000">
            <a:lnSpc>
              <a:spcPct val="90000"/>
            </a:lnSpc>
            <a:spcBef>
              <a:spcPct val="0"/>
            </a:spcBef>
            <a:spcAft>
              <a:spcPct val="35000"/>
            </a:spcAft>
          </a:pPr>
          <a:r>
            <a:rPr lang="en-US" sz="2000" kern="1200" dirty="0">
              <a:solidFill>
                <a:schemeClr val="accent3"/>
              </a:solidFill>
            </a:rPr>
            <a:t>Service</a:t>
          </a:r>
          <a:r>
            <a:rPr lang="en-US" sz="2000" kern="1200" dirty="0"/>
            <a:t>(s)        </a:t>
          </a:r>
        </a:p>
      </dsp:txBody>
      <dsp:txXfrm>
        <a:off x="3557736" y="4304889"/>
        <a:ext cx="3552527" cy="664243"/>
      </dsp:txXfrm>
    </dsp:sp>
    <dsp:sp modelId="{C76FFEE5-D646-B64C-9F95-EE20B3CFB5C6}">
      <dsp:nvSpPr>
        <dsp:cNvPr id="0" name=""/>
        <dsp:cNvSpPr/>
      </dsp:nvSpPr>
      <dsp:spPr>
        <a:xfrm>
          <a:off x="7115472" y="4299165"/>
          <a:ext cx="3552527" cy="664243"/>
        </a:xfrm>
        <a:prstGeom prst="rect">
          <a:avLst/>
        </a:prstGeom>
        <a:solidFill>
          <a:schemeClr val="accent1">
            <a:lumMod val="20000"/>
            <a:lumOff val="80000"/>
            <a:alpha val="90000"/>
          </a:schemeClr>
        </a:solidFill>
        <a:ln w="25400" cap="flat" cmpd="sng" algn="ctr">
          <a:solidFill>
            <a:schemeClr val="bg2">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lvl="0" algn="ctr" defTabSz="889000">
            <a:lnSpc>
              <a:spcPct val="90000"/>
            </a:lnSpc>
            <a:spcBef>
              <a:spcPct val="0"/>
            </a:spcBef>
            <a:spcAft>
              <a:spcPct val="35000"/>
            </a:spcAft>
          </a:pPr>
          <a:r>
            <a:rPr lang="en-US" sz="2000" kern="1200" dirty="0">
              <a:solidFill>
                <a:schemeClr val="accent3"/>
              </a:solidFill>
            </a:rPr>
            <a:t>Good/Product(s) &amp; Service(s)</a:t>
          </a:r>
        </a:p>
      </dsp:txBody>
      <dsp:txXfrm>
        <a:off x="7115472" y="4299165"/>
        <a:ext cx="3552527" cy="664243"/>
      </dsp:txXfrm>
    </dsp:sp>
    <dsp:sp modelId="{36D811F0-724E-C140-BC23-D8E1C03BE80B}">
      <dsp:nvSpPr>
        <dsp:cNvPr id="0" name=""/>
        <dsp:cNvSpPr/>
      </dsp:nvSpPr>
      <dsp:spPr>
        <a:xfrm rot="10800000">
          <a:off x="0" y="1686718"/>
          <a:ext cx="10668000" cy="1701656"/>
        </a:xfrm>
        <a:prstGeom prst="upArrowCallout">
          <a:avLst/>
        </a:prstGeom>
        <a:solidFill>
          <a:schemeClr val="tx2">
            <a:lumMod val="20000"/>
            <a:lumOff val="80000"/>
          </a:schemeClr>
        </a:solidFill>
        <a:ln w="38100" cap="flat" cmpd="sng" algn="ctr">
          <a:solidFill>
            <a:schemeClr val="bg2"/>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a:solidFill>
                <a:schemeClr val="accent3"/>
              </a:solidFill>
            </a:rPr>
            <a:t>The way we enter PR’s and DAPO’s in eBuy</a:t>
          </a:r>
        </a:p>
      </dsp:txBody>
      <dsp:txXfrm rot="10800000">
        <a:off x="0" y="1686718"/>
        <a:ext cx="10668000" cy="1105685"/>
      </dsp:txXfrm>
    </dsp:sp>
    <dsp:sp modelId="{31EE881F-148B-6447-8A20-11118F337F66}">
      <dsp:nvSpPr>
        <dsp:cNvPr id="0" name=""/>
        <dsp:cNvSpPr/>
      </dsp:nvSpPr>
      <dsp:spPr>
        <a:xfrm rot="10800000">
          <a:off x="0" y="1658"/>
          <a:ext cx="10668000" cy="1701656"/>
        </a:xfrm>
        <a:prstGeom prst="upArrowCallout">
          <a:avLst/>
        </a:prstGeom>
        <a:solidFill>
          <a:schemeClr val="accent1"/>
        </a:solidFill>
        <a:ln w="38100" cap="flat" cmpd="sng" algn="ctr">
          <a:solidFill>
            <a:schemeClr val="bg2"/>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a:solidFill>
                <a:schemeClr val="accent3"/>
              </a:solidFill>
            </a:rPr>
            <a:t>How we communicate with our supplier(s) when transacting  </a:t>
          </a:r>
        </a:p>
      </dsp:txBody>
      <dsp:txXfrm rot="10800000">
        <a:off x="0" y="1658"/>
        <a:ext cx="10668000" cy="1105685"/>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EE63C8E6-1A4F-4D95-9103-EF3D9B47F85A}" type="datetimeFigureOut">
              <a:rPr lang="en-US" smtClean="0"/>
              <a:t>1/28/2020</a:t>
            </a:fld>
            <a:endParaRPr lang="en-US"/>
          </a:p>
        </p:txBody>
      </p:sp>
      <p:sp>
        <p:nvSpPr>
          <p:cNvPr id="4" name="Footer Placeholder 3"/>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sz="1200"/>
            </a:lvl1pPr>
          </a:lstStyle>
          <a:p>
            <a:fld id="{3DB6BAF0-7FCA-4AC6-A33A-EAE5D4E8A1B6}" type="slidenum">
              <a:rPr lang="en-US" smtClean="0"/>
              <a:t>‹#›</a:t>
            </a:fld>
            <a:endParaRPr lang="en-US"/>
          </a:p>
        </p:txBody>
      </p:sp>
    </p:spTree>
    <p:extLst>
      <p:ext uri="{BB962C8B-B14F-4D97-AF65-F5344CB8AC3E}">
        <p14:creationId xmlns:p14="http://schemas.microsoft.com/office/powerpoint/2010/main" val="21252139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5AE4D42F-5066-D246-814F-EABF250F0BDE}" type="datetimeFigureOut">
              <a:rPr lang="en-US" smtClean="0"/>
              <a:t>1/28/2020</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4"/>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4"/>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4"/>
            <a:ext cx="3962400" cy="344487"/>
          </a:xfrm>
          <a:prstGeom prst="rect">
            <a:avLst/>
          </a:prstGeom>
        </p:spPr>
        <p:txBody>
          <a:bodyPr vert="horz" lIns="91440" tIns="45720" rIns="91440" bIns="45720" rtlCol="0" anchor="b"/>
          <a:lstStyle>
            <a:lvl1pPr algn="r">
              <a:defRPr sz="1200"/>
            </a:lvl1pPr>
          </a:lstStyle>
          <a:p>
            <a:fld id="{13F1A14D-54F2-AC40-B3B5-E3CC72695BE8}" type="slidenum">
              <a:rPr lang="en-US" smtClean="0"/>
              <a:t>‹#›</a:t>
            </a:fld>
            <a:endParaRPr lang="en-US"/>
          </a:p>
        </p:txBody>
      </p:sp>
    </p:spTree>
    <p:extLst>
      <p:ext uri="{BB962C8B-B14F-4D97-AF65-F5344CB8AC3E}">
        <p14:creationId xmlns:p14="http://schemas.microsoft.com/office/powerpoint/2010/main" val="3378086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F1A14D-54F2-AC40-B3B5-E3CC72695BE8}" type="slidenum">
              <a:rPr lang="en-US" smtClean="0"/>
              <a:t>3</a:t>
            </a:fld>
            <a:endParaRPr lang="en-US" dirty="0"/>
          </a:p>
        </p:txBody>
      </p:sp>
    </p:spTree>
    <p:extLst>
      <p:ext uri="{BB962C8B-B14F-4D97-AF65-F5344CB8AC3E}">
        <p14:creationId xmlns:p14="http://schemas.microsoft.com/office/powerpoint/2010/main" val="1337868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F1A14D-54F2-AC40-B3B5-E3CC72695BE8}" type="slidenum">
              <a:rPr lang="en-US" smtClean="0"/>
              <a:t>15</a:t>
            </a:fld>
            <a:endParaRPr lang="en-US"/>
          </a:p>
        </p:txBody>
      </p:sp>
    </p:spTree>
    <p:extLst>
      <p:ext uri="{BB962C8B-B14F-4D97-AF65-F5344CB8AC3E}">
        <p14:creationId xmlns:p14="http://schemas.microsoft.com/office/powerpoint/2010/main" val="12937549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F1A14D-54F2-AC40-B3B5-E3CC72695BE8}" type="slidenum">
              <a:rPr lang="en-US" smtClean="0"/>
              <a:t>16</a:t>
            </a:fld>
            <a:endParaRPr lang="en-US"/>
          </a:p>
        </p:txBody>
      </p:sp>
    </p:spTree>
    <p:extLst>
      <p:ext uri="{BB962C8B-B14F-4D97-AF65-F5344CB8AC3E}">
        <p14:creationId xmlns:p14="http://schemas.microsoft.com/office/powerpoint/2010/main" val="17511171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67710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00027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r>
              <a:rPr lang="en-US"/>
              <a:t>7/29/19</a:t>
            </a: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6500" b="0" i="0">
                <a:solidFill>
                  <a:schemeClr val="bg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r>
              <a:rPr lang="en-US"/>
              <a:t>7/29/19</a:t>
            </a: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Arial"/>
                <a:cs typeface="Arial"/>
              </a:defRPr>
            </a:lvl1pPr>
          </a:lstStyle>
          <a:p>
            <a:endParaRPr/>
          </a:p>
        </p:txBody>
      </p:sp>
      <p:sp>
        <p:nvSpPr>
          <p:cNvPr id="3" name="Holder 3"/>
          <p:cNvSpPr>
            <a:spLocks noGrp="1"/>
          </p:cNvSpPr>
          <p:nvPr>
            <p:ph sz="half" idx="2"/>
          </p:nvPr>
        </p:nvSpPr>
        <p:spPr>
          <a:xfrm>
            <a:off x="609600" y="1577340"/>
            <a:ext cx="5303520" cy="100027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100027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r>
              <a:rPr lang="en-US"/>
              <a:t>7/29/19</a:t>
            </a: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r>
              <a:rPr lang="en-US"/>
              <a:t>7/29/19</a:t>
            </a: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1"/>
            <a:ext cx="12192000" cy="6857999"/>
          </a:xfrm>
          <a:prstGeom prst="rect">
            <a:avLst/>
          </a:prstGeom>
          <a:blipFill>
            <a:blip r:embed="rId2" cstate="print"/>
            <a:stretch>
              <a:fillRect/>
            </a:stretch>
          </a:blipFill>
        </p:spPr>
        <p:txBody>
          <a:bodyPr wrap="square" lIns="0" tIns="0" rIns="0" bIns="0" rtlCol="0"/>
          <a:lstStyle/>
          <a:p>
            <a:endParaRPr sz="1800"/>
          </a:p>
        </p:txBody>
      </p:sp>
      <p:sp>
        <p:nvSpPr>
          <p:cNvPr id="17" name="bk object 17"/>
          <p:cNvSpPr/>
          <p:nvPr/>
        </p:nvSpPr>
        <p:spPr>
          <a:xfrm>
            <a:off x="1219201" y="1095756"/>
            <a:ext cx="640079" cy="373379"/>
          </a:xfrm>
          <a:prstGeom prst="rect">
            <a:avLst/>
          </a:prstGeom>
          <a:blipFill>
            <a:blip r:embed="rId3" cstate="print"/>
            <a:stretch>
              <a:fillRect/>
            </a:stretch>
          </a:blipFill>
        </p:spPr>
        <p:txBody>
          <a:bodyPr wrap="square" lIns="0" tIns="0" rIns="0" bIns="0" rtlCol="0"/>
          <a:lstStyle/>
          <a:p>
            <a:endParaRPr sz="180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r>
              <a:rPr lang="en-US"/>
              <a:t>7/29/19</a:t>
            </a: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useBgFill="1">
        <p:nvSpPr>
          <p:cNvPr id="10" name="Rectangle 9"/>
          <p:cNvSpPr/>
          <p:nvPr/>
        </p:nvSpPr>
        <p:spPr>
          <a:xfrm>
            <a:off x="1307870" y="1267730"/>
            <a:ext cx="9576263"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5100" b="0" kern="1200" cap="all" spc="-75"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2" y="4682064"/>
            <a:ext cx="8936847" cy="457201"/>
          </a:xfrm>
        </p:spPr>
        <p:txBody>
          <a:bodyPr>
            <a:normAutofit/>
          </a:bodyPr>
          <a:lstStyle>
            <a:lvl1pPr marL="0" indent="0" algn="ctr">
              <a:spcBef>
                <a:spcPts val="0"/>
              </a:spcBef>
              <a:buNone/>
              <a:defRPr sz="1350" spc="60" baseline="0">
                <a:solidFill>
                  <a:schemeClr val="tx1">
                    <a:lumMod val="95000"/>
                    <a:lumOff val="5000"/>
                  </a:schemeClr>
                </a:solidFill>
              </a:defRPr>
            </a:lvl1pPr>
            <a:lvl2pPr marL="342900" indent="0" algn="ctr">
              <a:buNone/>
              <a:defRPr sz="1200"/>
            </a:lvl2pPr>
            <a:lvl3pPr marL="685800" indent="0" algn="ctr">
              <a:buNone/>
              <a:defRPr sz="12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001A4B65-45F2-C64E-AC22-44373D21FBC8}"/>
              </a:ext>
            </a:extLst>
          </p:cNvPr>
          <p:cNvSpPr>
            <a:spLocks noGrp="1"/>
          </p:cNvSpPr>
          <p:nvPr>
            <p:ph type="dt" sz="half" idx="10"/>
          </p:nvPr>
        </p:nvSpPr>
        <p:spPr>
          <a:xfrm>
            <a:off x="609600" y="6377941"/>
            <a:ext cx="2804160" cy="276999"/>
          </a:xfrm>
        </p:spPr>
        <p:txBody>
          <a:bodyPr/>
          <a:lstStyle/>
          <a:p>
            <a:r>
              <a:rPr lang="en-US"/>
              <a:t>7/29/19</a:t>
            </a:r>
          </a:p>
        </p:txBody>
      </p:sp>
      <p:sp>
        <p:nvSpPr>
          <p:cNvPr id="6" name="Footer Placeholder 5">
            <a:extLst>
              <a:ext uri="{FF2B5EF4-FFF2-40B4-BE49-F238E27FC236}">
                <a16:creationId xmlns:a16="http://schemas.microsoft.com/office/drawing/2014/main" id="{1BD8D217-DA1B-D947-B1A0-8046B684C132}"/>
              </a:ext>
            </a:extLst>
          </p:cNvPr>
          <p:cNvSpPr>
            <a:spLocks noGrp="1"/>
          </p:cNvSpPr>
          <p:nvPr>
            <p:ph type="ftr" sz="quarter" idx="11"/>
          </p:nvPr>
        </p:nvSpPr>
        <p:spPr>
          <a:xfrm>
            <a:off x="4145280" y="6377941"/>
            <a:ext cx="3901440" cy="276999"/>
          </a:xfrm>
        </p:spPr>
        <p:txBody>
          <a:bodyPr/>
          <a:lstStyle/>
          <a:p>
            <a:endParaRPr lang="en-US"/>
          </a:p>
        </p:txBody>
      </p:sp>
      <p:sp>
        <p:nvSpPr>
          <p:cNvPr id="8" name="Slide Number Placeholder 7">
            <a:extLst>
              <a:ext uri="{FF2B5EF4-FFF2-40B4-BE49-F238E27FC236}">
                <a16:creationId xmlns:a16="http://schemas.microsoft.com/office/drawing/2014/main" id="{52CDCBE8-BA0A-E441-823D-54F700B2FEB0}"/>
              </a:ext>
            </a:extLst>
          </p:cNvPr>
          <p:cNvSpPr>
            <a:spLocks noGrp="1"/>
          </p:cNvSpPr>
          <p:nvPr>
            <p:ph type="sldNum" sz="quarter" idx="12"/>
          </p:nvPr>
        </p:nvSpPr>
        <p:spPr>
          <a:xfrm>
            <a:off x="8778240" y="6410891"/>
            <a:ext cx="2804160" cy="276999"/>
          </a:xfrm>
          <a:solidFill>
            <a:schemeClr val="accent1"/>
          </a:solidFill>
        </p:spPr>
        <p:txBody>
          <a:bodyPr anchor="ctr"/>
          <a:lstStyle>
            <a:lvl1pPr>
              <a:defRPr>
                <a:solidFill>
                  <a:schemeClr val="bg2">
                    <a:lumMod val="50000"/>
                  </a:schemeClr>
                </a:solidFill>
                <a:latin typeface="Bangla MN" pitchFamily="2" charset="0"/>
                <a:cs typeface="Bangla MN" pitchFamily="2" charset="0"/>
              </a:defRPr>
            </a:lvl1pPr>
          </a:lstStyle>
          <a:p>
            <a:r>
              <a:rPr lang="en-US"/>
              <a:t>7/19/19</a:t>
            </a:r>
          </a:p>
        </p:txBody>
      </p:sp>
      <p:sp>
        <p:nvSpPr>
          <p:cNvPr id="9" name="TextBox 8">
            <a:extLst>
              <a:ext uri="{FF2B5EF4-FFF2-40B4-BE49-F238E27FC236}">
                <a16:creationId xmlns:a16="http://schemas.microsoft.com/office/drawing/2014/main" id="{2CADFA86-6852-F145-938F-F49A9ABD05BD}"/>
              </a:ext>
            </a:extLst>
          </p:cNvPr>
          <p:cNvSpPr txBox="1"/>
          <p:nvPr userDrawn="1"/>
        </p:nvSpPr>
        <p:spPr>
          <a:xfrm>
            <a:off x="12833133" y="4335517"/>
            <a:ext cx="184731" cy="300082"/>
          </a:xfrm>
          <a:prstGeom prst="rect">
            <a:avLst/>
          </a:prstGeom>
          <a:noFill/>
        </p:spPr>
        <p:txBody>
          <a:bodyPr wrap="none" rtlCol="0">
            <a:spAutoFit/>
          </a:bodyPr>
          <a:lstStyle/>
          <a:p>
            <a:endParaRPr lang="en-US" sz="1350"/>
          </a:p>
        </p:txBody>
      </p:sp>
    </p:spTree>
    <p:extLst>
      <p:ext uri="{BB962C8B-B14F-4D97-AF65-F5344CB8AC3E}">
        <p14:creationId xmlns:p14="http://schemas.microsoft.com/office/powerpoint/2010/main" val="26109095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1"/>
            <a:ext cx="12192000" cy="1097279"/>
          </a:xfrm>
          <a:prstGeom prst="rect">
            <a:avLst/>
          </a:prstGeom>
          <a:blipFill>
            <a:blip r:embed="rId8" cstate="print"/>
            <a:stretch>
              <a:fillRect/>
            </a:stretch>
          </a:blipFill>
        </p:spPr>
        <p:txBody>
          <a:bodyPr wrap="square" lIns="0" tIns="0" rIns="0" bIns="0" rtlCol="0"/>
          <a:lstStyle/>
          <a:p>
            <a:endParaRPr sz="1800"/>
          </a:p>
        </p:txBody>
      </p:sp>
      <p:sp>
        <p:nvSpPr>
          <p:cNvPr id="17" name="bk object 17"/>
          <p:cNvSpPr/>
          <p:nvPr/>
        </p:nvSpPr>
        <p:spPr>
          <a:xfrm>
            <a:off x="235712" y="44196"/>
            <a:ext cx="687493" cy="515620"/>
          </a:xfrm>
          <a:custGeom>
            <a:avLst/>
            <a:gdLst/>
            <a:ahLst/>
            <a:cxnLst/>
            <a:rect l="l" t="t" r="r" b="b"/>
            <a:pathLst>
              <a:path w="515620" h="515620">
                <a:moveTo>
                  <a:pt x="257556" y="0"/>
                </a:moveTo>
                <a:lnTo>
                  <a:pt x="211261" y="4149"/>
                </a:lnTo>
                <a:lnTo>
                  <a:pt x="167688" y="16113"/>
                </a:lnTo>
                <a:lnTo>
                  <a:pt x="127564" y="35164"/>
                </a:lnTo>
                <a:lnTo>
                  <a:pt x="91617" y="60575"/>
                </a:lnTo>
                <a:lnTo>
                  <a:pt x="60575" y="91617"/>
                </a:lnTo>
                <a:lnTo>
                  <a:pt x="35164" y="127564"/>
                </a:lnTo>
                <a:lnTo>
                  <a:pt x="16113" y="167688"/>
                </a:lnTo>
                <a:lnTo>
                  <a:pt x="4149" y="211261"/>
                </a:lnTo>
                <a:lnTo>
                  <a:pt x="0" y="257555"/>
                </a:lnTo>
                <a:lnTo>
                  <a:pt x="4149" y="303850"/>
                </a:lnTo>
                <a:lnTo>
                  <a:pt x="16113" y="347423"/>
                </a:lnTo>
                <a:lnTo>
                  <a:pt x="35164" y="387547"/>
                </a:lnTo>
                <a:lnTo>
                  <a:pt x="60575" y="423494"/>
                </a:lnTo>
                <a:lnTo>
                  <a:pt x="91617" y="454536"/>
                </a:lnTo>
                <a:lnTo>
                  <a:pt x="127564" y="479947"/>
                </a:lnTo>
                <a:lnTo>
                  <a:pt x="167688" y="498998"/>
                </a:lnTo>
                <a:lnTo>
                  <a:pt x="211261" y="510962"/>
                </a:lnTo>
                <a:lnTo>
                  <a:pt x="257556" y="515111"/>
                </a:lnTo>
                <a:lnTo>
                  <a:pt x="303850" y="510962"/>
                </a:lnTo>
                <a:lnTo>
                  <a:pt x="347423" y="498998"/>
                </a:lnTo>
                <a:lnTo>
                  <a:pt x="387547" y="479947"/>
                </a:lnTo>
                <a:lnTo>
                  <a:pt x="423494" y="454536"/>
                </a:lnTo>
                <a:lnTo>
                  <a:pt x="454536" y="423494"/>
                </a:lnTo>
                <a:lnTo>
                  <a:pt x="479947" y="387547"/>
                </a:lnTo>
                <a:lnTo>
                  <a:pt x="498998" y="347423"/>
                </a:lnTo>
                <a:lnTo>
                  <a:pt x="510962" y="303850"/>
                </a:lnTo>
                <a:lnTo>
                  <a:pt x="515112" y="257555"/>
                </a:lnTo>
                <a:lnTo>
                  <a:pt x="510962" y="211261"/>
                </a:lnTo>
                <a:lnTo>
                  <a:pt x="498998" y="167688"/>
                </a:lnTo>
                <a:lnTo>
                  <a:pt x="479947" y="127564"/>
                </a:lnTo>
                <a:lnTo>
                  <a:pt x="454536" y="91617"/>
                </a:lnTo>
                <a:lnTo>
                  <a:pt x="423494" y="60575"/>
                </a:lnTo>
                <a:lnTo>
                  <a:pt x="387547" y="35164"/>
                </a:lnTo>
                <a:lnTo>
                  <a:pt x="347423" y="16113"/>
                </a:lnTo>
                <a:lnTo>
                  <a:pt x="303850" y="4149"/>
                </a:lnTo>
                <a:lnTo>
                  <a:pt x="257556" y="0"/>
                </a:lnTo>
                <a:close/>
              </a:path>
            </a:pathLst>
          </a:custGeom>
          <a:solidFill>
            <a:srgbClr val="0070C0">
              <a:alpha val="50195"/>
            </a:srgbClr>
          </a:solidFill>
        </p:spPr>
        <p:txBody>
          <a:bodyPr wrap="square" lIns="0" tIns="0" rIns="0" bIns="0" rtlCol="0"/>
          <a:lstStyle/>
          <a:p>
            <a:endParaRPr sz="1800"/>
          </a:p>
        </p:txBody>
      </p:sp>
      <p:sp>
        <p:nvSpPr>
          <p:cNvPr id="18" name="bk object 18"/>
          <p:cNvSpPr/>
          <p:nvPr/>
        </p:nvSpPr>
        <p:spPr>
          <a:xfrm>
            <a:off x="235712" y="44196"/>
            <a:ext cx="687493" cy="515620"/>
          </a:xfrm>
          <a:custGeom>
            <a:avLst/>
            <a:gdLst/>
            <a:ahLst/>
            <a:cxnLst/>
            <a:rect l="l" t="t" r="r" b="b"/>
            <a:pathLst>
              <a:path w="515620" h="515620">
                <a:moveTo>
                  <a:pt x="0" y="257555"/>
                </a:moveTo>
                <a:lnTo>
                  <a:pt x="4149" y="211261"/>
                </a:lnTo>
                <a:lnTo>
                  <a:pt x="16113" y="167688"/>
                </a:lnTo>
                <a:lnTo>
                  <a:pt x="35164" y="127564"/>
                </a:lnTo>
                <a:lnTo>
                  <a:pt x="60575" y="91617"/>
                </a:lnTo>
                <a:lnTo>
                  <a:pt x="91617" y="60575"/>
                </a:lnTo>
                <a:lnTo>
                  <a:pt x="127564" y="35164"/>
                </a:lnTo>
                <a:lnTo>
                  <a:pt x="167688" y="16113"/>
                </a:lnTo>
                <a:lnTo>
                  <a:pt x="211261" y="4149"/>
                </a:lnTo>
                <a:lnTo>
                  <a:pt x="257556" y="0"/>
                </a:lnTo>
                <a:lnTo>
                  <a:pt x="303850" y="4149"/>
                </a:lnTo>
                <a:lnTo>
                  <a:pt x="347423" y="16113"/>
                </a:lnTo>
                <a:lnTo>
                  <a:pt x="387547" y="35164"/>
                </a:lnTo>
                <a:lnTo>
                  <a:pt x="423494" y="60575"/>
                </a:lnTo>
                <a:lnTo>
                  <a:pt x="454536" y="91617"/>
                </a:lnTo>
                <a:lnTo>
                  <a:pt x="479947" y="127564"/>
                </a:lnTo>
                <a:lnTo>
                  <a:pt x="498998" y="167688"/>
                </a:lnTo>
                <a:lnTo>
                  <a:pt x="510962" y="211261"/>
                </a:lnTo>
                <a:lnTo>
                  <a:pt x="515112" y="257555"/>
                </a:lnTo>
                <a:lnTo>
                  <a:pt x="510962" y="303850"/>
                </a:lnTo>
                <a:lnTo>
                  <a:pt x="498998" y="347423"/>
                </a:lnTo>
                <a:lnTo>
                  <a:pt x="479947" y="387547"/>
                </a:lnTo>
                <a:lnTo>
                  <a:pt x="454536" y="423494"/>
                </a:lnTo>
                <a:lnTo>
                  <a:pt x="423494" y="454536"/>
                </a:lnTo>
                <a:lnTo>
                  <a:pt x="387547" y="479947"/>
                </a:lnTo>
                <a:lnTo>
                  <a:pt x="347423" y="498998"/>
                </a:lnTo>
                <a:lnTo>
                  <a:pt x="303850" y="510962"/>
                </a:lnTo>
                <a:lnTo>
                  <a:pt x="257556" y="515111"/>
                </a:lnTo>
                <a:lnTo>
                  <a:pt x="211261" y="510962"/>
                </a:lnTo>
                <a:lnTo>
                  <a:pt x="167688" y="498998"/>
                </a:lnTo>
                <a:lnTo>
                  <a:pt x="127564" y="479947"/>
                </a:lnTo>
                <a:lnTo>
                  <a:pt x="91617" y="454536"/>
                </a:lnTo>
                <a:lnTo>
                  <a:pt x="60575" y="423494"/>
                </a:lnTo>
                <a:lnTo>
                  <a:pt x="35164" y="387547"/>
                </a:lnTo>
                <a:lnTo>
                  <a:pt x="16113" y="347423"/>
                </a:lnTo>
                <a:lnTo>
                  <a:pt x="4149" y="303850"/>
                </a:lnTo>
                <a:lnTo>
                  <a:pt x="0" y="257555"/>
                </a:lnTo>
                <a:close/>
              </a:path>
            </a:pathLst>
          </a:custGeom>
          <a:ln w="3175">
            <a:solidFill>
              <a:srgbClr val="FFC000"/>
            </a:solidFill>
          </a:ln>
        </p:spPr>
        <p:txBody>
          <a:bodyPr wrap="square" lIns="0" tIns="0" rIns="0" bIns="0" rtlCol="0"/>
          <a:lstStyle/>
          <a:p>
            <a:endParaRPr sz="1800"/>
          </a:p>
        </p:txBody>
      </p:sp>
      <p:sp>
        <p:nvSpPr>
          <p:cNvPr id="19" name="bk object 19"/>
          <p:cNvSpPr/>
          <p:nvPr/>
        </p:nvSpPr>
        <p:spPr>
          <a:xfrm>
            <a:off x="292609" y="195072"/>
            <a:ext cx="573193" cy="428625"/>
          </a:xfrm>
          <a:custGeom>
            <a:avLst/>
            <a:gdLst/>
            <a:ahLst/>
            <a:cxnLst/>
            <a:rect l="l" t="t" r="r" b="b"/>
            <a:pathLst>
              <a:path w="429895" h="428625">
                <a:moveTo>
                  <a:pt x="214884" y="0"/>
                </a:moveTo>
                <a:lnTo>
                  <a:pt x="165611" y="5654"/>
                </a:lnTo>
                <a:lnTo>
                  <a:pt x="120381" y="21762"/>
                </a:lnTo>
                <a:lnTo>
                  <a:pt x="80483" y="47038"/>
                </a:lnTo>
                <a:lnTo>
                  <a:pt x="47206" y="80197"/>
                </a:lnTo>
                <a:lnTo>
                  <a:pt x="21840" y="119953"/>
                </a:lnTo>
                <a:lnTo>
                  <a:pt x="5675" y="165023"/>
                </a:lnTo>
                <a:lnTo>
                  <a:pt x="0" y="214122"/>
                </a:lnTo>
                <a:lnTo>
                  <a:pt x="5675" y="263220"/>
                </a:lnTo>
                <a:lnTo>
                  <a:pt x="21840" y="308290"/>
                </a:lnTo>
                <a:lnTo>
                  <a:pt x="47206" y="348046"/>
                </a:lnTo>
                <a:lnTo>
                  <a:pt x="80483" y="381205"/>
                </a:lnTo>
                <a:lnTo>
                  <a:pt x="120381" y="406481"/>
                </a:lnTo>
                <a:lnTo>
                  <a:pt x="165611" y="422589"/>
                </a:lnTo>
                <a:lnTo>
                  <a:pt x="214884" y="428244"/>
                </a:lnTo>
                <a:lnTo>
                  <a:pt x="264156" y="422589"/>
                </a:lnTo>
                <a:lnTo>
                  <a:pt x="309386" y="406481"/>
                </a:lnTo>
                <a:lnTo>
                  <a:pt x="349284" y="381205"/>
                </a:lnTo>
                <a:lnTo>
                  <a:pt x="382561" y="348046"/>
                </a:lnTo>
                <a:lnTo>
                  <a:pt x="407927" y="308290"/>
                </a:lnTo>
                <a:lnTo>
                  <a:pt x="424092" y="263220"/>
                </a:lnTo>
                <a:lnTo>
                  <a:pt x="429768" y="214122"/>
                </a:lnTo>
                <a:lnTo>
                  <a:pt x="424092" y="165023"/>
                </a:lnTo>
                <a:lnTo>
                  <a:pt x="407927" y="119953"/>
                </a:lnTo>
                <a:lnTo>
                  <a:pt x="382561" y="80197"/>
                </a:lnTo>
                <a:lnTo>
                  <a:pt x="349284" y="47038"/>
                </a:lnTo>
                <a:lnTo>
                  <a:pt x="309386" y="21762"/>
                </a:lnTo>
                <a:lnTo>
                  <a:pt x="264156" y="5654"/>
                </a:lnTo>
                <a:lnTo>
                  <a:pt x="214884" y="0"/>
                </a:lnTo>
                <a:close/>
              </a:path>
            </a:pathLst>
          </a:custGeom>
          <a:solidFill>
            <a:srgbClr val="C89800"/>
          </a:solidFill>
        </p:spPr>
        <p:txBody>
          <a:bodyPr wrap="square" lIns="0" tIns="0" rIns="0" bIns="0" rtlCol="0"/>
          <a:lstStyle/>
          <a:p>
            <a:endParaRPr sz="1800"/>
          </a:p>
        </p:txBody>
      </p:sp>
      <p:sp>
        <p:nvSpPr>
          <p:cNvPr id="20" name="bk object 20"/>
          <p:cNvSpPr/>
          <p:nvPr/>
        </p:nvSpPr>
        <p:spPr>
          <a:xfrm>
            <a:off x="292609" y="195072"/>
            <a:ext cx="573193" cy="428625"/>
          </a:xfrm>
          <a:custGeom>
            <a:avLst/>
            <a:gdLst/>
            <a:ahLst/>
            <a:cxnLst/>
            <a:rect l="l" t="t" r="r" b="b"/>
            <a:pathLst>
              <a:path w="429895" h="428625">
                <a:moveTo>
                  <a:pt x="0" y="214122"/>
                </a:moveTo>
                <a:lnTo>
                  <a:pt x="5675" y="165023"/>
                </a:lnTo>
                <a:lnTo>
                  <a:pt x="21840" y="119953"/>
                </a:lnTo>
                <a:lnTo>
                  <a:pt x="47206" y="80197"/>
                </a:lnTo>
                <a:lnTo>
                  <a:pt x="80483" y="47038"/>
                </a:lnTo>
                <a:lnTo>
                  <a:pt x="120381" y="21762"/>
                </a:lnTo>
                <a:lnTo>
                  <a:pt x="165611" y="5654"/>
                </a:lnTo>
                <a:lnTo>
                  <a:pt x="214884" y="0"/>
                </a:lnTo>
                <a:lnTo>
                  <a:pt x="264156" y="5654"/>
                </a:lnTo>
                <a:lnTo>
                  <a:pt x="309386" y="21762"/>
                </a:lnTo>
                <a:lnTo>
                  <a:pt x="349284" y="47038"/>
                </a:lnTo>
                <a:lnTo>
                  <a:pt x="382561" y="80197"/>
                </a:lnTo>
                <a:lnTo>
                  <a:pt x="407927" y="119953"/>
                </a:lnTo>
                <a:lnTo>
                  <a:pt x="424092" y="165023"/>
                </a:lnTo>
                <a:lnTo>
                  <a:pt x="429768" y="214122"/>
                </a:lnTo>
                <a:lnTo>
                  <a:pt x="424092" y="263220"/>
                </a:lnTo>
                <a:lnTo>
                  <a:pt x="407927" y="308290"/>
                </a:lnTo>
                <a:lnTo>
                  <a:pt x="382561" y="348046"/>
                </a:lnTo>
                <a:lnTo>
                  <a:pt x="349284" y="381205"/>
                </a:lnTo>
                <a:lnTo>
                  <a:pt x="309386" y="406481"/>
                </a:lnTo>
                <a:lnTo>
                  <a:pt x="264156" y="422589"/>
                </a:lnTo>
                <a:lnTo>
                  <a:pt x="214884" y="428244"/>
                </a:lnTo>
                <a:lnTo>
                  <a:pt x="165611" y="422589"/>
                </a:lnTo>
                <a:lnTo>
                  <a:pt x="120381" y="406481"/>
                </a:lnTo>
                <a:lnTo>
                  <a:pt x="80483" y="381205"/>
                </a:lnTo>
                <a:lnTo>
                  <a:pt x="47206" y="348046"/>
                </a:lnTo>
                <a:lnTo>
                  <a:pt x="21840" y="308290"/>
                </a:lnTo>
                <a:lnTo>
                  <a:pt x="5675" y="263220"/>
                </a:lnTo>
                <a:lnTo>
                  <a:pt x="0" y="214122"/>
                </a:lnTo>
                <a:close/>
              </a:path>
            </a:pathLst>
          </a:custGeom>
          <a:ln w="12192">
            <a:solidFill>
              <a:srgbClr val="FFFFFF"/>
            </a:solidFill>
          </a:ln>
        </p:spPr>
        <p:txBody>
          <a:bodyPr wrap="square" lIns="0" tIns="0" rIns="0" bIns="0" rtlCol="0"/>
          <a:lstStyle/>
          <a:p>
            <a:endParaRPr sz="1800"/>
          </a:p>
        </p:txBody>
      </p:sp>
      <p:sp>
        <p:nvSpPr>
          <p:cNvPr id="2" name="Holder 2"/>
          <p:cNvSpPr>
            <a:spLocks noGrp="1"/>
          </p:cNvSpPr>
          <p:nvPr>
            <p:ph type="title"/>
          </p:nvPr>
        </p:nvSpPr>
        <p:spPr>
          <a:xfrm>
            <a:off x="1128608" y="84837"/>
            <a:ext cx="9934785" cy="696595"/>
          </a:xfrm>
          <a:prstGeom prst="rect">
            <a:avLst/>
          </a:prstGeom>
        </p:spPr>
        <p:txBody>
          <a:bodyPr wrap="square" lIns="0" tIns="0" rIns="0" bIns="0">
            <a:spAutoFit/>
          </a:bodyPr>
          <a:lstStyle>
            <a:lvl1pPr>
              <a:defRPr sz="4400" b="0" i="0">
                <a:solidFill>
                  <a:schemeClr val="tx1"/>
                </a:solidFill>
                <a:latin typeface="Arial"/>
                <a:cs typeface="Arial"/>
              </a:defRPr>
            </a:lvl1pPr>
          </a:lstStyle>
          <a:p>
            <a:endParaRPr/>
          </a:p>
        </p:txBody>
      </p:sp>
      <p:sp>
        <p:nvSpPr>
          <p:cNvPr id="3" name="Holder 3"/>
          <p:cNvSpPr>
            <a:spLocks noGrp="1"/>
          </p:cNvSpPr>
          <p:nvPr>
            <p:ph type="body" idx="1"/>
          </p:nvPr>
        </p:nvSpPr>
        <p:spPr>
          <a:xfrm>
            <a:off x="2470236" y="2344954"/>
            <a:ext cx="7251529" cy="1000274"/>
          </a:xfrm>
          <a:prstGeom prst="rect">
            <a:avLst/>
          </a:prstGeom>
        </p:spPr>
        <p:txBody>
          <a:bodyPr wrap="square" lIns="0" tIns="0" rIns="0" bIns="0">
            <a:spAutoFit/>
          </a:bodyPr>
          <a:lstStyle>
            <a:lvl1pPr>
              <a:defRPr sz="6500" b="0" i="0">
                <a:solidFill>
                  <a:schemeClr val="bg1"/>
                </a:solidFill>
                <a:latin typeface="Arial"/>
                <a:cs typeface="Arial"/>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r>
              <a:rPr lang="en-US"/>
              <a:t>7/29/19</a:t>
            </a:r>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sldNum="0" hdr="0" ftr="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tiff"/><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tif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5.tiff"/><Relationship Id="rId1" Type="http://schemas.openxmlformats.org/officeDocument/2006/relationships/slideLayout" Target="../slideLayouts/slideLayout2.xml"/><Relationship Id="rId5" Type="http://schemas.openxmlformats.org/officeDocument/2006/relationships/image" Target="../media/image50.sv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tiff"/><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53.svg"/></Relationships>
</file>

<file path=ppt/slides/_rels/slide19.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tiff"/><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56.svg"/></Relationships>
</file>

<file path=ppt/slides/_rels/slide22.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2.xml"/><Relationship Id="rId4" Type="http://schemas.openxmlformats.org/officeDocument/2006/relationships/image" Target="../media/image7.tiff"/></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tiff"/><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tiff"/><Relationship Id="rId1" Type="http://schemas.openxmlformats.org/officeDocument/2006/relationships/slideLayout" Target="../slideLayouts/slideLayout2.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9F21950-FDB8-924B-A190-8BD2771AA6DC}"/>
              </a:ext>
            </a:extLst>
          </p:cNvPr>
          <p:cNvPicPr>
            <a:picLocks noChangeAspect="1"/>
          </p:cNvPicPr>
          <p:nvPr/>
        </p:nvPicPr>
        <p:blipFill>
          <a:blip r:embed="rId2"/>
          <a:stretch>
            <a:fillRect/>
          </a:stretch>
        </p:blipFill>
        <p:spPr>
          <a:xfrm>
            <a:off x="-1" y="0"/>
            <a:ext cx="12191999" cy="6858000"/>
          </a:xfrm>
          <a:prstGeom prst="rect">
            <a:avLst/>
          </a:prstGeom>
        </p:spPr>
      </p:pic>
      <p:sp>
        <p:nvSpPr>
          <p:cNvPr id="31" name="Rectangle 23">
            <a:extLst>
              <a:ext uri="{FF2B5EF4-FFF2-40B4-BE49-F238E27FC236}">
                <a16:creationId xmlns:a16="http://schemas.microsoft.com/office/drawing/2014/main" id="{DB4A12B6-EF0D-43E8-8C17-4FAD4D2766E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solidFill>
            <a:schemeClr val="bg1">
              <a:lumMod val="85000"/>
              <a:lumOff val="15000"/>
              <a:alpha val="93000"/>
            </a:schemeClr>
          </a:solidFill>
          <a:ln w="6350" cap="flat" cmpd="sng" algn="ctr">
            <a:noFill/>
            <a:prstDash val="solid"/>
          </a:ln>
          <a:effectLst>
            <a:softEdge rad="0"/>
          </a:effectLst>
        </p:spPr>
      </p:sp>
      <p:sp>
        <p:nvSpPr>
          <p:cNvPr id="33" name="Rectangle 25">
            <a:extLst>
              <a:ext uri="{FF2B5EF4-FFF2-40B4-BE49-F238E27FC236}">
                <a16:creationId xmlns:a16="http://schemas.microsoft.com/office/drawing/2014/main" id="{AE107525-0C02-447F-8A3F-553320A7230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2"/>
            </a:solidFill>
            <a:prstDash val="solid"/>
            <a:miter lim="800000"/>
          </a:ln>
          <a:effectLst/>
        </p:spPr>
      </p:sp>
      <p:sp>
        <p:nvSpPr>
          <p:cNvPr id="35" name="Rectangle 27">
            <a:extLst>
              <a:ext uri="{FF2B5EF4-FFF2-40B4-BE49-F238E27FC236}">
                <a16:creationId xmlns:a16="http://schemas.microsoft.com/office/drawing/2014/main" id="{AB7A42E3-05D8-4A0B-9D4E-20EF581E57C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0" name="Straight Connector 29">
            <a:extLst>
              <a:ext uri="{FF2B5EF4-FFF2-40B4-BE49-F238E27FC236}">
                <a16:creationId xmlns:a16="http://schemas.microsoft.com/office/drawing/2014/main" id="{6EE9A54B-189D-4645-8254-FDC4210EC6D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11CE48F-D5E4-4520-AF1E-8F85CFBDA596}"/>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1448851-39AD-4943-BF9C-C50704E08377}"/>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913025"/>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DF32FE1-F56A-724E-848C-BD296B0D2F3A}"/>
              </a:ext>
            </a:extLst>
          </p:cNvPr>
          <p:cNvCxnSpPr>
            <a:cxnSpLocks/>
          </p:cNvCxnSpPr>
          <p:nvPr/>
        </p:nvCxnSpPr>
        <p:spPr>
          <a:xfrm>
            <a:off x="2063743" y="3962400"/>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5E14072-4421-ED42-90C9-5E09CCCE9D2C}"/>
              </a:ext>
            </a:extLst>
          </p:cNvPr>
          <p:cNvSpPr>
            <a:spLocks noGrp="1"/>
          </p:cNvSpPr>
          <p:nvPr>
            <p:ph type="ctrTitle"/>
          </p:nvPr>
        </p:nvSpPr>
        <p:spPr>
          <a:xfrm>
            <a:off x="1629101" y="2203089"/>
            <a:ext cx="8933796" cy="2437232"/>
          </a:xfrm>
        </p:spPr>
        <p:txBody>
          <a:bodyPr>
            <a:noAutofit/>
          </a:bodyPr>
          <a:lstStyle/>
          <a:p>
            <a:r>
              <a:rPr lang="en-US" sz="6000" cap="none" spc="-50" dirty="0">
                <a:solidFill>
                  <a:schemeClr val="bg2"/>
                </a:solidFill>
                <a:latin typeface="Garamond" panose="02020404030301010803" pitchFamily="18" charset="0"/>
                <a:cs typeface="Bangla MN" pitchFamily="2" charset="0"/>
              </a:rPr>
              <a:t/>
            </a:r>
            <a:br>
              <a:rPr lang="en-US" sz="6000" cap="none" spc="-50" dirty="0">
                <a:solidFill>
                  <a:schemeClr val="bg2"/>
                </a:solidFill>
                <a:latin typeface="Garamond" panose="02020404030301010803" pitchFamily="18" charset="0"/>
                <a:cs typeface="Bangla MN" pitchFamily="2" charset="0"/>
              </a:rPr>
            </a:br>
            <a:r>
              <a:rPr lang="en-US" sz="6000" cap="none" spc="-50" dirty="0">
                <a:solidFill>
                  <a:schemeClr val="bg2"/>
                </a:solidFill>
                <a:latin typeface="Garamond" panose="02020404030301010803" pitchFamily="18" charset="0"/>
                <a:cs typeface="Bangla MN" pitchFamily="2" charset="0"/>
              </a:rPr>
              <a:t>New eBuy Standards</a:t>
            </a:r>
            <a:r>
              <a:rPr lang="en-US" sz="6000" cap="none" spc="-50" dirty="0">
                <a:latin typeface="Garamond" panose="02020404030301010803" pitchFamily="18" charset="0"/>
                <a:cs typeface="Bangla MN" pitchFamily="2" charset="0"/>
              </a:rPr>
              <a:t/>
            </a:r>
            <a:br>
              <a:rPr lang="en-US" sz="6000" cap="none" spc="-50" dirty="0">
                <a:latin typeface="Garamond" panose="02020404030301010803" pitchFamily="18" charset="0"/>
                <a:cs typeface="Bangla MN" pitchFamily="2" charset="0"/>
              </a:rPr>
            </a:br>
            <a:endParaRPr lang="en-US" sz="6000" cap="none" dirty="0">
              <a:solidFill>
                <a:schemeClr val="bg2">
                  <a:lumMod val="50000"/>
                </a:schemeClr>
              </a:solidFill>
              <a:latin typeface="Garamond" panose="02020404030301010803" pitchFamily="18" charset="0"/>
              <a:cs typeface="Bangla MN" pitchFamily="2" charset="0"/>
            </a:endParaRPr>
          </a:p>
        </p:txBody>
      </p:sp>
      <p:grpSp>
        <p:nvGrpSpPr>
          <p:cNvPr id="10" name="Group 9">
            <a:extLst>
              <a:ext uri="{FF2B5EF4-FFF2-40B4-BE49-F238E27FC236}">
                <a16:creationId xmlns:a16="http://schemas.microsoft.com/office/drawing/2014/main" id="{8A6C1BF0-6FDC-F740-B8DB-0E2E3F577A9F}"/>
              </a:ext>
            </a:extLst>
          </p:cNvPr>
          <p:cNvGrpSpPr/>
          <p:nvPr/>
        </p:nvGrpSpPr>
        <p:grpSpPr>
          <a:xfrm>
            <a:off x="1514570" y="5036982"/>
            <a:ext cx="2231923" cy="373380"/>
            <a:chOff x="1489170" y="5011582"/>
            <a:chExt cx="2231923" cy="373380"/>
          </a:xfrm>
        </p:grpSpPr>
        <p:sp>
          <p:nvSpPr>
            <p:cNvPr id="37" name="object 3">
              <a:extLst>
                <a:ext uri="{FF2B5EF4-FFF2-40B4-BE49-F238E27FC236}">
                  <a16:creationId xmlns:a16="http://schemas.microsoft.com/office/drawing/2014/main" id="{8447ACAB-0D6E-D843-B713-2984F8D9E9AA}"/>
                </a:ext>
              </a:extLst>
            </p:cNvPr>
            <p:cNvSpPr/>
            <p:nvPr/>
          </p:nvSpPr>
          <p:spPr>
            <a:xfrm>
              <a:off x="1489170" y="5011582"/>
              <a:ext cx="480059" cy="373380"/>
            </a:xfrm>
            <a:prstGeom prst="rect">
              <a:avLst/>
            </a:prstGeom>
            <a:blipFill>
              <a:blip r:embed="rId3" cstate="print"/>
              <a:stretch>
                <a:fillRect/>
              </a:stretch>
            </a:blipFill>
          </p:spPr>
          <p:txBody>
            <a:bodyPr wrap="square" lIns="0" tIns="0" rIns="0" bIns="0" rtlCol="0"/>
            <a:lstStyle/>
            <a:p>
              <a:endParaRPr dirty="0"/>
            </a:p>
          </p:txBody>
        </p:sp>
        <p:sp>
          <p:nvSpPr>
            <p:cNvPr id="38" name="object 4">
              <a:extLst>
                <a:ext uri="{FF2B5EF4-FFF2-40B4-BE49-F238E27FC236}">
                  <a16:creationId xmlns:a16="http://schemas.microsoft.com/office/drawing/2014/main" id="{DD715464-DA19-4147-903E-433A9A4E45A1}"/>
                </a:ext>
              </a:extLst>
            </p:cNvPr>
            <p:cNvSpPr txBox="1"/>
            <p:nvPr/>
          </p:nvSpPr>
          <p:spPr>
            <a:xfrm>
              <a:off x="2038343" y="5017221"/>
              <a:ext cx="1682750" cy="192360"/>
            </a:xfrm>
            <a:prstGeom prst="rect">
              <a:avLst/>
            </a:prstGeom>
          </p:spPr>
          <p:txBody>
            <a:bodyPr vert="horz" wrap="square" lIns="0" tIns="53340" rIns="0" bIns="0" rtlCol="0">
              <a:spAutoFit/>
            </a:bodyPr>
            <a:lstStyle/>
            <a:p>
              <a:pPr marL="12700">
                <a:lnSpc>
                  <a:spcPct val="100000"/>
                </a:lnSpc>
                <a:spcBef>
                  <a:spcPts val="420"/>
                </a:spcBef>
              </a:pPr>
              <a:r>
                <a:rPr sz="900" b="1" spc="-160" dirty="0">
                  <a:solidFill>
                    <a:schemeClr val="bg2"/>
                  </a:solidFill>
                  <a:latin typeface="Arial"/>
                  <a:cs typeface="Arial"/>
                </a:rPr>
                <a:t>BFS  </a:t>
              </a:r>
              <a:r>
                <a:rPr sz="900" b="1" spc="-55" dirty="0">
                  <a:solidFill>
                    <a:schemeClr val="bg2"/>
                  </a:solidFill>
                  <a:latin typeface="Arial"/>
                  <a:cs typeface="Arial"/>
                </a:rPr>
                <a:t>– </a:t>
              </a:r>
              <a:r>
                <a:rPr sz="900" b="1" spc="-105" dirty="0">
                  <a:solidFill>
                    <a:schemeClr val="bg2"/>
                  </a:solidFill>
                  <a:latin typeface="Arial"/>
                  <a:cs typeface="Arial"/>
                </a:rPr>
                <a:t>Business  </a:t>
              </a:r>
              <a:r>
                <a:rPr sz="900" b="1" spc="-20" dirty="0">
                  <a:solidFill>
                    <a:schemeClr val="bg2"/>
                  </a:solidFill>
                  <a:latin typeface="Arial"/>
                  <a:cs typeface="Arial"/>
                </a:rPr>
                <a:t>&amp; </a:t>
              </a:r>
              <a:r>
                <a:rPr sz="900" b="1" spc="-75" dirty="0">
                  <a:solidFill>
                    <a:schemeClr val="bg2"/>
                  </a:solidFill>
                  <a:latin typeface="Arial"/>
                  <a:cs typeface="Arial"/>
                </a:rPr>
                <a:t>Financial</a:t>
              </a:r>
              <a:r>
                <a:rPr sz="900" b="1" spc="-85" dirty="0">
                  <a:solidFill>
                    <a:schemeClr val="bg2"/>
                  </a:solidFill>
                  <a:latin typeface="Arial"/>
                  <a:cs typeface="Arial"/>
                </a:rPr>
                <a:t> </a:t>
              </a:r>
              <a:r>
                <a:rPr sz="900" b="1" spc="-90" dirty="0">
                  <a:solidFill>
                    <a:schemeClr val="bg2"/>
                  </a:solidFill>
                  <a:latin typeface="Arial"/>
                  <a:cs typeface="Arial"/>
                </a:rPr>
                <a:t>Services</a:t>
              </a:r>
              <a:endParaRPr sz="900" dirty="0">
                <a:solidFill>
                  <a:schemeClr val="bg2"/>
                </a:solidFill>
                <a:latin typeface="Arial"/>
                <a:cs typeface="Arial"/>
              </a:endParaRPr>
            </a:p>
          </p:txBody>
        </p:sp>
      </p:grpSp>
      <p:sp>
        <p:nvSpPr>
          <p:cNvPr id="3" name="Subtitle 2">
            <a:extLst>
              <a:ext uri="{FF2B5EF4-FFF2-40B4-BE49-F238E27FC236}">
                <a16:creationId xmlns:a16="http://schemas.microsoft.com/office/drawing/2014/main" id="{399F6A57-A84B-F047-8485-F475388F5BE6}"/>
              </a:ext>
            </a:extLst>
          </p:cNvPr>
          <p:cNvSpPr>
            <a:spLocks noGrp="1"/>
          </p:cNvSpPr>
          <p:nvPr>
            <p:ph type="subTitle" idx="1"/>
          </p:nvPr>
        </p:nvSpPr>
        <p:spPr>
          <a:xfrm>
            <a:off x="1632151" y="1433720"/>
            <a:ext cx="8936846" cy="457201"/>
          </a:xfrm>
        </p:spPr>
        <p:txBody>
          <a:bodyPr anchor="ctr">
            <a:normAutofit/>
          </a:bodyPr>
          <a:lstStyle/>
          <a:p>
            <a:r>
              <a:rPr lang="en-US" spc="-50" dirty="0" smtClean="0">
                <a:solidFill>
                  <a:schemeClr val="bg2"/>
                </a:solidFill>
                <a:latin typeface="Garamond" panose="02020404030301010803" pitchFamily="18" charset="0"/>
                <a:cs typeface="Bangla MN" pitchFamily="2" charset="0"/>
              </a:rPr>
              <a:t> </a:t>
            </a:r>
            <a:endParaRPr lang="en-US" spc="-50" dirty="0">
              <a:solidFill>
                <a:schemeClr val="bg2"/>
              </a:solidFill>
              <a:latin typeface="Garamond" panose="02020404030301010803" pitchFamily="18" charset="0"/>
              <a:cs typeface="Bangla MN" pitchFamily="2" charset="0"/>
            </a:endParaRPr>
          </a:p>
        </p:txBody>
      </p:sp>
    </p:spTree>
    <p:extLst>
      <p:ext uri="{BB962C8B-B14F-4D97-AF65-F5344CB8AC3E}">
        <p14:creationId xmlns:p14="http://schemas.microsoft.com/office/powerpoint/2010/main" val="20361382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C5BBF0F-701B-964B-8B4D-C53718EDB1B1}"/>
              </a:ext>
            </a:extLst>
          </p:cNvPr>
          <p:cNvGrpSpPr/>
          <p:nvPr/>
        </p:nvGrpSpPr>
        <p:grpSpPr>
          <a:xfrm>
            <a:off x="152400" y="0"/>
            <a:ext cx="1143000" cy="609600"/>
            <a:chOff x="184711" y="180200"/>
            <a:chExt cx="1143000" cy="609600"/>
          </a:xfrm>
        </p:grpSpPr>
        <p:sp>
          <p:nvSpPr>
            <p:cNvPr id="11" name="TextBox 10">
              <a:extLst>
                <a:ext uri="{FF2B5EF4-FFF2-40B4-BE49-F238E27FC236}">
                  <a16:creationId xmlns:a16="http://schemas.microsoft.com/office/drawing/2014/main" id="{7FF124E9-5A53-B94C-A618-C0280EA21839}"/>
                </a:ext>
              </a:extLst>
            </p:cNvPr>
            <p:cNvSpPr txBox="1"/>
            <p:nvPr/>
          </p:nvSpPr>
          <p:spPr>
            <a:xfrm>
              <a:off x="413311" y="180200"/>
              <a:ext cx="914400" cy="276999"/>
            </a:xfrm>
            <a:prstGeom prst="rect">
              <a:avLst/>
            </a:prstGeom>
            <a:noFill/>
          </p:spPr>
          <p:txBody>
            <a:bodyPr wrap="square" rtlCol="0">
              <a:spAutoFit/>
            </a:bodyPr>
            <a:lstStyle/>
            <a:p>
              <a:r>
                <a:rPr lang="en-US" sz="1200">
                  <a:latin typeface="Garamond" panose="02020404030301010803" pitchFamily="18" charset="0"/>
                </a:rPr>
                <a:t>BAS</a:t>
              </a:r>
            </a:p>
          </p:txBody>
        </p:sp>
        <p:sp>
          <p:nvSpPr>
            <p:cNvPr id="12" name="TextBox 11">
              <a:extLst>
                <a:ext uri="{FF2B5EF4-FFF2-40B4-BE49-F238E27FC236}">
                  <a16:creationId xmlns:a16="http://schemas.microsoft.com/office/drawing/2014/main" id="{CE523915-AC4B-1046-A1ED-2A9939081E11}"/>
                </a:ext>
              </a:extLst>
            </p:cNvPr>
            <p:cNvSpPr txBox="1"/>
            <p:nvPr/>
          </p:nvSpPr>
          <p:spPr>
            <a:xfrm>
              <a:off x="184711" y="420468"/>
              <a:ext cx="838200" cy="369332"/>
            </a:xfrm>
            <a:prstGeom prst="rect">
              <a:avLst/>
            </a:prstGeom>
            <a:noFill/>
          </p:spPr>
          <p:txBody>
            <a:bodyPr wrap="square" rtlCol="0">
              <a:spAutoFit/>
            </a:bodyPr>
            <a:lstStyle/>
            <a:p>
              <a:pPr algn="ctr"/>
              <a:r>
                <a:rPr lang="en-US">
                  <a:latin typeface="Garamond" panose="02020404030301010803" pitchFamily="18" charset="0"/>
                </a:rPr>
                <a:t>BFS</a:t>
              </a:r>
            </a:p>
          </p:txBody>
        </p:sp>
      </p:grpSp>
      <p:grpSp>
        <p:nvGrpSpPr>
          <p:cNvPr id="20" name="Group 19">
            <a:extLst>
              <a:ext uri="{FF2B5EF4-FFF2-40B4-BE49-F238E27FC236}">
                <a16:creationId xmlns:a16="http://schemas.microsoft.com/office/drawing/2014/main" id="{A743B86B-1091-B14E-A6FD-FD5443A64130}"/>
              </a:ext>
            </a:extLst>
          </p:cNvPr>
          <p:cNvGrpSpPr/>
          <p:nvPr/>
        </p:nvGrpSpPr>
        <p:grpSpPr>
          <a:xfrm>
            <a:off x="9372600" y="243038"/>
            <a:ext cx="2558489" cy="428323"/>
            <a:chOff x="9212595" y="364590"/>
            <a:chExt cx="2558489" cy="428323"/>
          </a:xfrm>
        </p:grpSpPr>
        <p:sp>
          <p:nvSpPr>
            <p:cNvPr id="21" name="object 4">
              <a:extLst>
                <a:ext uri="{FF2B5EF4-FFF2-40B4-BE49-F238E27FC236}">
                  <a16:creationId xmlns:a16="http://schemas.microsoft.com/office/drawing/2014/main" id="{E9CF30F1-9F3A-1549-A038-7415F797CA5F}"/>
                </a:ext>
              </a:extLst>
            </p:cNvPr>
            <p:cNvSpPr txBox="1"/>
            <p:nvPr/>
          </p:nvSpPr>
          <p:spPr>
            <a:xfrm>
              <a:off x="9954227" y="364590"/>
              <a:ext cx="1816857" cy="428322"/>
            </a:xfrm>
            <a:prstGeom prst="rect">
              <a:avLst/>
            </a:prstGeom>
            <a:solidFill>
              <a:srgbClr val="FFFFFF"/>
            </a:solidFill>
          </p:spPr>
          <p:txBody>
            <a:bodyPr vert="horz" wrap="square" lIns="0" tIns="53340" rIns="0" bIns="0" rtlCol="0">
              <a:spAutoFit/>
            </a:bodyPr>
            <a:lstStyle/>
            <a:p>
              <a:pPr marL="12700">
                <a:lnSpc>
                  <a:spcPct val="100000"/>
                </a:lnSpc>
                <a:spcBef>
                  <a:spcPts val="420"/>
                </a:spcBef>
              </a:pPr>
              <a:r>
                <a:rPr sz="900" b="1" spc="-160">
                  <a:solidFill>
                    <a:schemeClr val="bg2"/>
                  </a:solidFill>
                  <a:latin typeface="Arial"/>
                  <a:cs typeface="Arial"/>
                </a:rPr>
                <a:t>BFS  </a:t>
              </a:r>
              <a:r>
                <a:rPr sz="900" b="1" spc="-55">
                  <a:solidFill>
                    <a:schemeClr val="bg2"/>
                  </a:solidFill>
                  <a:latin typeface="Arial"/>
                  <a:cs typeface="Arial"/>
                </a:rPr>
                <a:t>– </a:t>
              </a:r>
              <a:r>
                <a:rPr sz="900" b="1" spc="-105">
                  <a:solidFill>
                    <a:schemeClr val="bg2"/>
                  </a:solidFill>
                  <a:latin typeface="Arial"/>
                  <a:cs typeface="Arial"/>
                </a:rPr>
                <a:t>Business  </a:t>
              </a:r>
              <a:r>
                <a:rPr sz="900" b="1" spc="-20">
                  <a:solidFill>
                    <a:schemeClr val="bg2"/>
                  </a:solidFill>
                  <a:latin typeface="Arial"/>
                  <a:cs typeface="Arial"/>
                </a:rPr>
                <a:t>&amp; </a:t>
              </a:r>
              <a:r>
                <a:rPr sz="900" b="1" spc="-75">
                  <a:solidFill>
                    <a:schemeClr val="bg2"/>
                  </a:solidFill>
                  <a:latin typeface="Arial"/>
                  <a:cs typeface="Arial"/>
                </a:rPr>
                <a:t>Financial</a:t>
              </a:r>
              <a:r>
                <a:rPr sz="900" b="1" spc="-85">
                  <a:solidFill>
                    <a:schemeClr val="bg2"/>
                  </a:solidFill>
                  <a:latin typeface="Arial"/>
                  <a:cs typeface="Arial"/>
                </a:rPr>
                <a:t> </a:t>
              </a:r>
              <a:r>
                <a:rPr sz="900" b="1" spc="-90">
                  <a:solidFill>
                    <a:schemeClr val="bg2"/>
                  </a:solidFill>
                  <a:latin typeface="Arial"/>
                  <a:cs typeface="Arial"/>
                </a:rPr>
                <a:t>Services</a:t>
              </a:r>
              <a:endParaRPr sz="900">
                <a:solidFill>
                  <a:schemeClr val="bg2"/>
                </a:solidFill>
                <a:latin typeface="Arial"/>
                <a:cs typeface="Arial"/>
              </a:endParaRPr>
            </a:p>
            <a:p>
              <a:pPr marL="12700">
                <a:lnSpc>
                  <a:spcPct val="100000"/>
                </a:lnSpc>
                <a:spcBef>
                  <a:spcPts val="215"/>
                </a:spcBef>
              </a:pPr>
              <a:r>
                <a:rPr sz="600" i="1" spc="-55">
                  <a:solidFill>
                    <a:schemeClr val="bg2"/>
                  </a:solidFill>
                  <a:latin typeface="Arial"/>
                  <a:cs typeface="Arial"/>
                </a:rPr>
                <a:t>A </a:t>
              </a:r>
              <a:r>
                <a:rPr sz="600" i="1" spc="-30">
                  <a:solidFill>
                    <a:schemeClr val="bg2"/>
                  </a:solidFill>
                  <a:latin typeface="Arial"/>
                  <a:cs typeface="Arial"/>
                </a:rPr>
                <a:t>Division </a:t>
              </a:r>
              <a:r>
                <a:rPr sz="600" i="1" spc="-10">
                  <a:solidFill>
                    <a:schemeClr val="bg2"/>
                  </a:solidFill>
                  <a:latin typeface="Arial"/>
                  <a:cs typeface="Arial"/>
                </a:rPr>
                <a:t>of </a:t>
              </a:r>
              <a:r>
                <a:rPr sz="600" i="1" spc="-55">
                  <a:solidFill>
                    <a:schemeClr val="bg2"/>
                  </a:solidFill>
                  <a:latin typeface="Arial"/>
                  <a:cs typeface="Arial"/>
                </a:rPr>
                <a:t>Business  </a:t>
              </a:r>
              <a:r>
                <a:rPr sz="600" i="1">
                  <a:solidFill>
                    <a:schemeClr val="bg2"/>
                  </a:solidFill>
                  <a:latin typeface="Arial"/>
                  <a:cs typeface="Arial"/>
                </a:rPr>
                <a:t>&amp; </a:t>
              </a:r>
              <a:r>
                <a:rPr sz="600" i="1" spc="-20">
                  <a:solidFill>
                    <a:schemeClr val="bg2"/>
                  </a:solidFill>
                  <a:latin typeface="Arial"/>
                  <a:cs typeface="Arial"/>
                </a:rPr>
                <a:t>Administration </a:t>
              </a:r>
              <a:r>
                <a:rPr sz="600" i="1" spc="-50">
                  <a:solidFill>
                    <a:schemeClr val="bg2"/>
                  </a:solidFill>
                  <a:latin typeface="Arial"/>
                  <a:cs typeface="Arial"/>
                </a:rPr>
                <a:t>Services</a:t>
              </a:r>
              <a:r>
                <a:rPr sz="600" i="1" spc="-45">
                  <a:solidFill>
                    <a:schemeClr val="bg2"/>
                  </a:solidFill>
                  <a:latin typeface="Arial"/>
                  <a:cs typeface="Arial"/>
                </a:rPr>
                <a:t> </a:t>
              </a:r>
              <a:r>
                <a:rPr sz="600" i="1" spc="-65">
                  <a:solidFill>
                    <a:schemeClr val="bg2"/>
                  </a:solidFill>
                  <a:latin typeface="Arial"/>
                  <a:cs typeface="Arial"/>
                </a:rPr>
                <a:t>(BAS)</a:t>
              </a:r>
              <a:endParaRPr lang="en-US" sz="600" i="1" spc="-65">
                <a:solidFill>
                  <a:schemeClr val="bg2"/>
                </a:solidFill>
                <a:latin typeface="Arial"/>
                <a:cs typeface="Arial"/>
              </a:endParaRPr>
            </a:p>
            <a:p>
              <a:pPr marL="12700">
                <a:lnSpc>
                  <a:spcPct val="100000"/>
                </a:lnSpc>
                <a:spcBef>
                  <a:spcPts val="215"/>
                </a:spcBef>
              </a:pPr>
              <a:endParaRPr sz="600">
                <a:latin typeface="Arial"/>
                <a:cs typeface="Arial"/>
              </a:endParaRPr>
            </a:p>
          </p:txBody>
        </p:sp>
        <p:pic>
          <p:nvPicPr>
            <p:cNvPr id="22" name="Picture 21">
              <a:extLst>
                <a:ext uri="{FF2B5EF4-FFF2-40B4-BE49-F238E27FC236}">
                  <a16:creationId xmlns:a16="http://schemas.microsoft.com/office/drawing/2014/main" id="{4264052D-5A29-0E4B-AB7D-2C23156DC5FF}"/>
                </a:ext>
              </a:extLst>
            </p:cNvPr>
            <p:cNvPicPr>
              <a:picLocks noChangeAspect="1"/>
            </p:cNvPicPr>
            <p:nvPr/>
          </p:nvPicPr>
          <p:blipFill>
            <a:blip r:embed="rId2"/>
            <a:stretch>
              <a:fillRect/>
            </a:stretch>
          </p:blipFill>
          <p:spPr>
            <a:xfrm>
              <a:off x="9212595" y="364591"/>
              <a:ext cx="741632" cy="428322"/>
            </a:xfrm>
            <a:prstGeom prst="rect">
              <a:avLst/>
            </a:prstGeom>
          </p:spPr>
        </p:pic>
      </p:grpSp>
      <p:sp>
        <p:nvSpPr>
          <p:cNvPr id="23" name="Title 1">
            <a:extLst>
              <a:ext uri="{FF2B5EF4-FFF2-40B4-BE49-F238E27FC236}">
                <a16:creationId xmlns:a16="http://schemas.microsoft.com/office/drawing/2014/main" id="{BD52FCA7-1DE3-064F-9BF5-CD43E6DD4AD1}"/>
              </a:ext>
            </a:extLst>
          </p:cNvPr>
          <p:cNvSpPr>
            <a:spLocks noGrp="1"/>
          </p:cNvSpPr>
          <p:nvPr>
            <p:ph type="title"/>
          </p:nvPr>
        </p:nvSpPr>
        <p:spPr>
          <a:xfrm>
            <a:off x="1371600" y="228600"/>
            <a:ext cx="10058400" cy="1371600"/>
          </a:xfrm>
        </p:spPr>
        <p:txBody>
          <a:bodyPr>
            <a:normAutofit/>
          </a:bodyPr>
          <a:lstStyle/>
          <a:p>
            <a:r>
              <a:rPr lang="en-US" b="1" dirty="0">
                <a:solidFill>
                  <a:schemeClr val="bg2"/>
                </a:solidFill>
                <a:latin typeface="Garamond" panose="02020404030301010803" pitchFamily="18" charset="0"/>
              </a:rPr>
              <a:t>Unit of Measure (UOM) - Use</a:t>
            </a:r>
          </a:p>
        </p:txBody>
      </p:sp>
      <p:pic>
        <p:nvPicPr>
          <p:cNvPr id="2" name="Picture 1">
            <a:extLst>
              <a:ext uri="{FF2B5EF4-FFF2-40B4-BE49-F238E27FC236}">
                <a16:creationId xmlns:a16="http://schemas.microsoft.com/office/drawing/2014/main" id="{34B52939-804A-574E-B4CD-E33C6E36E84D}"/>
              </a:ext>
            </a:extLst>
          </p:cNvPr>
          <p:cNvPicPr>
            <a:picLocks noChangeAspect="1"/>
          </p:cNvPicPr>
          <p:nvPr/>
        </p:nvPicPr>
        <p:blipFill>
          <a:blip r:embed="rId3"/>
          <a:stretch>
            <a:fillRect/>
          </a:stretch>
        </p:blipFill>
        <p:spPr>
          <a:xfrm>
            <a:off x="2895600" y="1219200"/>
            <a:ext cx="6172200" cy="50953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423771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C5BBF0F-701B-964B-8B4D-C53718EDB1B1}"/>
              </a:ext>
            </a:extLst>
          </p:cNvPr>
          <p:cNvGrpSpPr/>
          <p:nvPr/>
        </p:nvGrpSpPr>
        <p:grpSpPr>
          <a:xfrm>
            <a:off x="152400" y="0"/>
            <a:ext cx="1143000" cy="609600"/>
            <a:chOff x="184711" y="180200"/>
            <a:chExt cx="1143000" cy="609600"/>
          </a:xfrm>
        </p:grpSpPr>
        <p:sp>
          <p:nvSpPr>
            <p:cNvPr id="11" name="TextBox 10">
              <a:extLst>
                <a:ext uri="{FF2B5EF4-FFF2-40B4-BE49-F238E27FC236}">
                  <a16:creationId xmlns:a16="http://schemas.microsoft.com/office/drawing/2014/main" id="{7FF124E9-5A53-B94C-A618-C0280EA21839}"/>
                </a:ext>
              </a:extLst>
            </p:cNvPr>
            <p:cNvSpPr txBox="1"/>
            <p:nvPr/>
          </p:nvSpPr>
          <p:spPr>
            <a:xfrm>
              <a:off x="413311" y="180200"/>
              <a:ext cx="914400" cy="276999"/>
            </a:xfrm>
            <a:prstGeom prst="rect">
              <a:avLst/>
            </a:prstGeom>
            <a:noFill/>
          </p:spPr>
          <p:txBody>
            <a:bodyPr wrap="square" rtlCol="0">
              <a:spAutoFit/>
            </a:bodyPr>
            <a:lstStyle/>
            <a:p>
              <a:r>
                <a:rPr lang="en-US" sz="1200">
                  <a:latin typeface="Garamond" panose="02020404030301010803" pitchFamily="18" charset="0"/>
                </a:rPr>
                <a:t>BAS</a:t>
              </a:r>
            </a:p>
          </p:txBody>
        </p:sp>
        <p:sp>
          <p:nvSpPr>
            <p:cNvPr id="12" name="TextBox 11">
              <a:extLst>
                <a:ext uri="{FF2B5EF4-FFF2-40B4-BE49-F238E27FC236}">
                  <a16:creationId xmlns:a16="http://schemas.microsoft.com/office/drawing/2014/main" id="{CE523915-AC4B-1046-A1ED-2A9939081E11}"/>
                </a:ext>
              </a:extLst>
            </p:cNvPr>
            <p:cNvSpPr txBox="1"/>
            <p:nvPr/>
          </p:nvSpPr>
          <p:spPr>
            <a:xfrm>
              <a:off x="184711" y="420468"/>
              <a:ext cx="838200" cy="369332"/>
            </a:xfrm>
            <a:prstGeom prst="rect">
              <a:avLst/>
            </a:prstGeom>
            <a:noFill/>
          </p:spPr>
          <p:txBody>
            <a:bodyPr wrap="square" rtlCol="0">
              <a:spAutoFit/>
            </a:bodyPr>
            <a:lstStyle/>
            <a:p>
              <a:pPr algn="ctr"/>
              <a:r>
                <a:rPr lang="en-US">
                  <a:latin typeface="Garamond" panose="02020404030301010803" pitchFamily="18" charset="0"/>
                </a:rPr>
                <a:t>BFS</a:t>
              </a:r>
            </a:p>
          </p:txBody>
        </p:sp>
      </p:grpSp>
      <p:grpSp>
        <p:nvGrpSpPr>
          <p:cNvPr id="20" name="Group 19">
            <a:extLst>
              <a:ext uri="{FF2B5EF4-FFF2-40B4-BE49-F238E27FC236}">
                <a16:creationId xmlns:a16="http://schemas.microsoft.com/office/drawing/2014/main" id="{A743B86B-1091-B14E-A6FD-FD5443A64130}"/>
              </a:ext>
            </a:extLst>
          </p:cNvPr>
          <p:cNvGrpSpPr/>
          <p:nvPr/>
        </p:nvGrpSpPr>
        <p:grpSpPr>
          <a:xfrm>
            <a:off x="9372600" y="243038"/>
            <a:ext cx="2558489" cy="428323"/>
            <a:chOff x="9212595" y="364590"/>
            <a:chExt cx="2558489" cy="428323"/>
          </a:xfrm>
        </p:grpSpPr>
        <p:sp>
          <p:nvSpPr>
            <p:cNvPr id="21" name="object 4">
              <a:extLst>
                <a:ext uri="{FF2B5EF4-FFF2-40B4-BE49-F238E27FC236}">
                  <a16:creationId xmlns:a16="http://schemas.microsoft.com/office/drawing/2014/main" id="{E9CF30F1-9F3A-1549-A038-7415F797CA5F}"/>
                </a:ext>
              </a:extLst>
            </p:cNvPr>
            <p:cNvSpPr txBox="1"/>
            <p:nvPr/>
          </p:nvSpPr>
          <p:spPr>
            <a:xfrm>
              <a:off x="9954227" y="364590"/>
              <a:ext cx="1816857" cy="428322"/>
            </a:xfrm>
            <a:prstGeom prst="rect">
              <a:avLst/>
            </a:prstGeom>
            <a:solidFill>
              <a:srgbClr val="FFFFFF"/>
            </a:solidFill>
          </p:spPr>
          <p:txBody>
            <a:bodyPr vert="horz" wrap="square" lIns="0" tIns="53340" rIns="0" bIns="0" rtlCol="0">
              <a:spAutoFit/>
            </a:bodyPr>
            <a:lstStyle/>
            <a:p>
              <a:pPr marL="12700">
                <a:lnSpc>
                  <a:spcPct val="100000"/>
                </a:lnSpc>
                <a:spcBef>
                  <a:spcPts val="420"/>
                </a:spcBef>
              </a:pPr>
              <a:r>
                <a:rPr sz="900" b="1" spc="-160">
                  <a:solidFill>
                    <a:schemeClr val="bg2"/>
                  </a:solidFill>
                  <a:latin typeface="Arial"/>
                  <a:cs typeface="Arial"/>
                </a:rPr>
                <a:t>BFS  </a:t>
              </a:r>
              <a:r>
                <a:rPr sz="900" b="1" spc="-55">
                  <a:solidFill>
                    <a:schemeClr val="bg2"/>
                  </a:solidFill>
                  <a:latin typeface="Arial"/>
                  <a:cs typeface="Arial"/>
                </a:rPr>
                <a:t>– </a:t>
              </a:r>
              <a:r>
                <a:rPr sz="900" b="1" spc="-105">
                  <a:solidFill>
                    <a:schemeClr val="bg2"/>
                  </a:solidFill>
                  <a:latin typeface="Arial"/>
                  <a:cs typeface="Arial"/>
                </a:rPr>
                <a:t>Business  </a:t>
              </a:r>
              <a:r>
                <a:rPr sz="900" b="1" spc="-20">
                  <a:solidFill>
                    <a:schemeClr val="bg2"/>
                  </a:solidFill>
                  <a:latin typeface="Arial"/>
                  <a:cs typeface="Arial"/>
                </a:rPr>
                <a:t>&amp; </a:t>
              </a:r>
              <a:r>
                <a:rPr sz="900" b="1" spc="-75">
                  <a:solidFill>
                    <a:schemeClr val="bg2"/>
                  </a:solidFill>
                  <a:latin typeface="Arial"/>
                  <a:cs typeface="Arial"/>
                </a:rPr>
                <a:t>Financial</a:t>
              </a:r>
              <a:r>
                <a:rPr sz="900" b="1" spc="-85">
                  <a:solidFill>
                    <a:schemeClr val="bg2"/>
                  </a:solidFill>
                  <a:latin typeface="Arial"/>
                  <a:cs typeface="Arial"/>
                </a:rPr>
                <a:t> </a:t>
              </a:r>
              <a:r>
                <a:rPr sz="900" b="1" spc="-90">
                  <a:solidFill>
                    <a:schemeClr val="bg2"/>
                  </a:solidFill>
                  <a:latin typeface="Arial"/>
                  <a:cs typeface="Arial"/>
                </a:rPr>
                <a:t>Services</a:t>
              </a:r>
              <a:endParaRPr sz="900">
                <a:solidFill>
                  <a:schemeClr val="bg2"/>
                </a:solidFill>
                <a:latin typeface="Arial"/>
                <a:cs typeface="Arial"/>
              </a:endParaRPr>
            </a:p>
            <a:p>
              <a:pPr marL="12700">
                <a:lnSpc>
                  <a:spcPct val="100000"/>
                </a:lnSpc>
                <a:spcBef>
                  <a:spcPts val="215"/>
                </a:spcBef>
              </a:pPr>
              <a:r>
                <a:rPr sz="600" i="1" spc="-55">
                  <a:solidFill>
                    <a:schemeClr val="bg2"/>
                  </a:solidFill>
                  <a:latin typeface="Arial"/>
                  <a:cs typeface="Arial"/>
                </a:rPr>
                <a:t>A </a:t>
              </a:r>
              <a:r>
                <a:rPr sz="600" i="1" spc="-30">
                  <a:solidFill>
                    <a:schemeClr val="bg2"/>
                  </a:solidFill>
                  <a:latin typeface="Arial"/>
                  <a:cs typeface="Arial"/>
                </a:rPr>
                <a:t>Division </a:t>
              </a:r>
              <a:r>
                <a:rPr sz="600" i="1" spc="-10">
                  <a:solidFill>
                    <a:schemeClr val="bg2"/>
                  </a:solidFill>
                  <a:latin typeface="Arial"/>
                  <a:cs typeface="Arial"/>
                </a:rPr>
                <a:t>of </a:t>
              </a:r>
              <a:r>
                <a:rPr sz="600" i="1" spc="-55">
                  <a:solidFill>
                    <a:schemeClr val="bg2"/>
                  </a:solidFill>
                  <a:latin typeface="Arial"/>
                  <a:cs typeface="Arial"/>
                </a:rPr>
                <a:t>Business  </a:t>
              </a:r>
              <a:r>
                <a:rPr sz="600" i="1">
                  <a:solidFill>
                    <a:schemeClr val="bg2"/>
                  </a:solidFill>
                  <a:latin typeface="Arial"/>
                  <a:cs typeface="Arial"/>
                </a:rPr>
                <a:t>&amp; </a:t>
              </a:r>
              <a:r>
                <a:rPr sz="600" i="1" spc="-20">
                  <a:solidFill>
                    <a:schemeClr val="bg2"/>
                  </a:solidFill>
                  <a:latin typeface="Arial"/>
                  <a:cs typeface="Arial"/>
                </a:rPr>
                <a:t>Administration </a:t>
              </a:r>
              <a:r>
                <a:rPr sz="600" i="1" spc="-50">
                  <a:solidFill>
                    <a:schemeClr val="bg2"/>
                  </a:solidFill>
                  <a:latin typeface="Arial"/>
                  <a:cs typeface="Arial"/>
                </a:rPr>
                <a:t>Services</a:t>
              </a:r>
              <a:r>
                <a:rPr sz="600" i="1" spc="-45">
                  <a:solidFill>
                    <a:schemeClr val="bg2"/>
                  </a:solidFill>
                  <a:latin typeface="Arial"/>
                  <a:cs typeface="Arial"/>
                </a:rPr>
                <a:t> </a:t>
              </a:r>
              <a:r>
                <a:rPr sz="600" i="1" spc="-65">
                  <a:solidFill>
                    <a:schemeClr val="bg2"/>
                  </a:solidFill>
                  <a:latin typeface="Arial"/>
                  <a:cs typeface="Arial"/>
                </a:rPr>
                <a:t>(BAS)</a:t>
              </a:r>
              <a:endParaRPr lang="en-US" sz="600" i="1" spc="-65">
                <a:solidFill>
                  <a:schemeClr val="bg2"/>
                </a:solidFill>
                <a:latin typeface="Arial"/>
                <a:cs typeface="Arial"/>
              </a:endParaRPr>
            </a:p>
            <a:p>
              <a:pPr marL="12700">
                <a:lnSpc>
                  <a:spcPct val="100000"/>
                </a:lnSpc>
                <a:spcBef>
                  <a:spcPts val="215"/>
                </a:spcBef>
              </a:pPr>
              <a:endParaRPr sz="600">
                <a:latin typeface="Arial"/>
                <a:cs typeface="Arial"/>
              </a:endParaRPr>
            </a:p>
          </p:txBody>
        </p:sp>
        <p:pic>
          <p:nvPicPr>
            <p:cNvPr id="22" name="Picture 21">
              <a:extLst>
                <a:ext uri="{FF2B5EF4-FFF2-40B4-BE49-F238E27FC236}">
                  <a16:creationId xmlns:a16="http://schemas.microsoft.com/office/drawing/2014/main" id="{4264052D-5A29-0E4B-AB7D-2C23156DC5FF}"/>
                </a:ext>
              </a:extLst>
            </p:cNvPr>
            <p:cNvPicPr>
              <a:picLocks noChangeAspect="1"/>
            </p:cNvPicPr>
            <p:nvPr/>
          </p:nvPicPr>
          <p:blipFill>
            <a:blip r:embed="rId2"/>
            <a:stretch>
              <a:fillRect/>
            </a:stretch>
          </p:blipFill>
          <p:spPr>
            <a:xfrm>
              <a:off x="9212595" y="364591"/>
              <a:ext cx="741632" cy="428322"/>
            </a:xfrm>
            <a:prstGeom prst="rect">
              <a:avLst/>
            </a:prstGeom>
          </p:spPr>
        </p:pic>
      </p:grpSp>
      <p:sp>
        <p:nvSpPr>
          <p:cNvPr id="23" name="Title 1">
            <a:extLst>
              <a:ext uri="{FF2B5EF4-FFF2-40B4-BE49-F238E27FC236}">
                <a16:creationId xmlns:a16="http://schemas.microsoft.com/office/drawing/2014/main" id="{BD52FCA7-1DE3-064F-9BF5-CD43E6DD4AD1}"/>
              </a:ext>
            </a:extLst>
          </p:cNvPr>
          <p:cNvSpPr>
            <a:spLocks noGrp="1"/>
          </p:cNvSpPr>
          <p:nvPr>
            <p:ph type="title"/>
          </p:nvPr>
        </p:nvSpPr>
        <p:spPr>
          <a:xfrm>
            <a:off x="1371600" y="228600"/>
            <a:ext cx="10058400" cy="1371600"/>
          </a:xfrm>
        </p:spPr>
        <p:txBody>
          <a:bodyPr>
            <a:normAutofit/>
          </a:bodyPr>
          <a:lstStyle/>
          <a:p>
            <a:r>
              <a:rPr lang="en-US" b="1" dirty="0">
                <a:solidFill>
                  <a:schemeClr val="bg2"/>
                </a:solidFill>
                <a:latin typeface="Garamond" panose="02020404030301010803" pitchFamily="18" charset="0"/>
              </a:rPr>
              <a:t>Understanding Discounts</a:t>
            </a:r>
          </a:p>
        </p:txBody>
      </p:sp>
      <p:sp>
        <p:nvSpPr>
          <p:cNvPr id="14" name="Rectangle 13">
            <a:extLst>
              <a:ext uri="{FF2B5EF4-FFF2-40B4-BE49-F238E27FC236}">
                <a16:creationId xmlns:a16="http://schemas.microsoft.com/office/drawing/2014/main" id="{71178FA1-8039-2349-A4A2-071632B85DC6}"/>
              </a:ext>
            </a:extLst>
          </p:cNvPr>
          <p:cNvSpPr/>
          <p:nvPr/>
        </p:nvSpPr>
        <p:spPr>
          <a:xfrm>
            <a:off x="685800" y="1600200"/>
            <a:ext cx="10820400" cy="4648200"/>
          </a:xfrm>
          <a:prstGeom prst="rect">
            <a:avLst/>
          </a:prstGeom>
          <a:solidFill>
            <a:srgbClr val="D4DFFF"/>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400" b="1" dirty="0">
                <a:solidFill>
                  <a:schemeClr val="bg2"/>
                </a:solidFill>
              </a:rPr>
              <a:t>Payment Term:</a:t>
            </a:r>
          </a:p>
          <a:p>
            <a:pPr marL="342900" indent="-342900">
              <a:buFont typeface="Arial" panose="020B0604020202020204" pitchFamily="34" charset="0"/>
              <a:buChar char="•"/>
            </a:pPr>
            <a:r>
              <a:rPr lang="en-US" sz="2400" dirty="0">
                <a:solidFill>
                  <a:schemeClr val="bg2"/>
                </a:solidFill>
              </a:rPr>
              <a:t>Payment Term (i.e. 2%/10 Net 30 days) is a Header entry and taken at </a:t>
            </a:r>
            <a:r>
              <a:rPr lang="en-US" sz="2400" dirty="0" smtClean="0">
                <a:solidFill>
                  <a:schemeClr val="bg2"/>
                </a:solidFill>
              </a:rPr>
              <a:t>the </a:t>
            </a:r>
            <a:r>
              <a:rPr lang="en-US" sz="2400" dirty="0">
                <a:solidFill>
                  <a:schemeClr val="bg2"/>
                </a:solidFill>
              </a:rPr>
              <a:t>time the invoice is being processed for payment.</a:t>
            </a:r>
          </a:p>
          <a:p>
            <a:endParaRPr lang="en-US" sz="2400" dirty="0">
              <a:solidFill>
                <a:schemeClr val="bg2"/>
              </a:solidFill>
            </a:endParaRPr>
          </a:p>
          <a:p>
            <a:pPr marL="285750" indent="-285750">
              <a:buFont typeface="Arial" panose="020B0604020202020204" pitchFamily="34" charset="0"/>
              <a:buChar char="•"/>
            </a:pPr>
            <a:r>
              <a:rPr lang="en-US" sz="2400" dirty="0">
                <a:solidFill>
                  <a:schemeClr val="bg2"/>
                </a:solidFill>
              </a:rPr>
              <a:t>It should </a:t>
            </a:r>
            <a:r>
              <a:rPr lang="en-US" sz="2400" dirty="0">
                <a:solidFill>
                  <a:srgbClr val="FF0000"/>
                </a:solidFill>
              </a:rPr>
              <a:t>NOT</a:t>
            </a:r>
            <a:r>
              <a:rPr lang="en-US" sz="2400" dirty="0">
                <a:solidFill>
                  <a:schemeClr val="bg2"/>
                </a:solidFill>
              </a:rPr>
              <a:t> be calculated or reflected in the PO line item </a:t>
            </a:r>
            <a:r>
              <a:rPr lang="en-US" sz="2400" dirty="0" smtClean="0">
                <a:solidFill>
                  <a:schemeClr val="bg2"/>
                </a:solidFill>
              </a:rPr>
              <a:t>cost.</a:t>
            </a:r>
            <a:endParaRPr lang="en-US" sz="2400" dirty="0">
              <a:solidFill>
                <a:schemeClr val="bg2"/>
              </a:solidFill>
            </a:endParaRPr>
          </a:p>
          <a:p>
            <a:endParaRPr lang="en-US" sz="2400" dirty="0">
              <a:solidFill>
                <a:schemeClr val="bg2"/>
              </a:solidFill>
            </a:endParaRPr>
          </a:p>
          <a:p>
            <a:r>
              <a:rPr lang="en-US" sz="2400" b="1" dirty="0">
                <a:solidFill>
                  <a:schemeClr val="bg2"/>
                </a:solidFill>
              </a:rPr>
              <a:t>Reduced/Negotiated Price/Cost:</a:t>
            </a:r>
          </a:p>
          <a:p>
            <a:pPr marL="342900" indent="-342900">
              <a:buFont typeface="Arial" panose="020B0604020202020204" pitchFamily="34" charset="0"/>
              <a:buChar char="•"/>
            </a:pPr>
            <a:r>
              <a:rPr lang="en-US" sz="2400" dirty="0">
                <a:solidFill>
                  <a:schemeClr val="bg2"/>
                </a:solidFill>
              </a:rPr>
              <a:t>Enter line item discounted price on the PO (Calculate prior to your entry).</a:t>
            </a:r>
          </a:p>
          <a:p>
            <a:r>
              <a:rPr lang="en-US" sz="2400" dirty="0">
                <a:solidFill>
                  <a:schemeClr val="bg2"/>
                </a:solidFill>
              </a:rPr>
              <a:t> </a:t>
            </a:r>
          </a:p>
          <a:p>
            <a:pPr marL="342900" indent="-342900">
              <a:buFont typeface="Arial" panose="020B0604020202020204" pitchFamily="34" charset="0"/>
              <a:buChar char="•"/>
            </a:pPr>
            <a:r>
              <a:rPr lang="en-US" sz="2400" dirty="0">
                <a:solidFill>
                  <a:srgbClr val="FF0000"/>
                </a:solidFill>
              </a:rPr>
              <a:t>DO NOT </a:t>
            </a:r>
            <a:r>
              <a:rPr lang="en-US" sz="2400" dirty="0">
                <a:solidFill>
                  <a:schemeClr val="bg2"/>
                </a:solidFill>
              </a:rPr>
              <a:t>enter a (-)negative line to offset discount purchase price</a:t>
            </a:r>
            <a:r>
              <a:rPr lang="en-US" sz="2400" dirty="0" smtClean="0">
                <a:solidFill>
                  <a:schemeClr val="bg2"/>
                </a:solidFill>
              </a:rPr>
              <a:t>.  </a:t>
            </a:r>
          </a:p>
          <a:p>
            <a:pPr marL="342900" indent="-342900">
              <a:buFont typeface="Arial" panose="020B0604020202020204" pitchFamily="34" charset="0"/>
              <a:buChar char="•"/>
            </a:pPr>
            <a:endParaRPr lang="en-US" sz="2400" dirty="0" smtClean="0">
              <a:solidFill>
                <a:schemeClr val="bg2"/>
              </a:solidFill>
            </a:endParaRPr>
          </a:p>
          <a:p>
            <a:pPr marL="342900" indent="-342900">
              <a:buFont typeface="Arial" panose="020B0604020202020204" pitchFamily="34" charset="0"/>
              <a:buChar char="•"/>
            </a:pPr>
            <a:r>
              <a:rPr lang="en-US" sz="2400" dirty="0" smtClean="0">
                <a:solidFill>
                  <a:schemeClr val="bg2"/>
                </a:solidFill>
              </a:rPr>
              <a:t>Total Order line discounts should be questioned.</a:t>
            </a:r>
          </a:p>
        </p:txBody>
      </p:sp>
    </p:spTree>
    <p:extLst>
      <p:ext uri="{BB962C8B-B14F-4D97-AF65-F5344CB8AC3E}">
        <p14:creationId xmlns:p14="http://schemas.microsoft.com/office/powerpoint/2010/main" val="18605561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72AA19C-5EAD-9F45-80F1-66EC34EEAE31}"/>
              </a:ext>
            </a:extLst>
          </p:cNvPr>
          <p:cNvPicPr>
            <a:picLocks noChangeAspect="1"/>
          </p:cNvPicPr>
          <p:nvPr/>
        </p:nvPicPr>
        <p:blipFill>
          <a:blip r:embed="rId2"/>
          <a:stretch>
            <a:fillRect/>
          </a:stretch>
        </p:blipFill>
        <p:spPr>
          <a:xfrm>
            <a:off x="-26043" y="76200"/>
            <a:ext cx="12192000" cy="6858000"/>
          </a:xfrm>
          <a:prstGeom prst="rect">
            <a:avLst/>
          </a:prstGeom>
        </p:spPr>
      </p:pic>
      <p:sp>
        <p:nvSpPr>
          <p:cNvPr id="31" name="Rectangle 23">
            <a:extLst>
              <a:ext uri="{FF2B5EF4-FFF2-40B4-BE49-F238E27FC236}">
                <a16:creationId xmlns:a16="http://schemas.microsoft.com/office/drawing/2014/main" id="{DB4A12B6-EF0D-43E8-8C17-4FAD4D2766E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solidFill>
            <a:schemeClr val="bg1">
              <a:lumMod val="85000"/>
              <a:lumOff val="15000"/>
              <a:alpha val="93000"/>
            </a:schemeClr>
          </a:solidFill>
          <a:ln w="6350" cap="flat" cmpd="sng" algn="ctr">
            <a:noFill/>
            <a:prstDash val="solid"/>
          </a:ln>
          <a:effectLst>
            <a:softEdge rad="0"/>
          </a:effectLst>
        </p:spPr>
      </p:sp>
      <p:sp>
        <p:nvSpPr>
          <p:cNvPr id="33" name="Rectangle 25">
            <a:extLst>
              <a:ext uri="{FF2B5EF4-FFF2-40B4-BE49-F238E27FC236}">
                <a16:creationId xmlns:a16="http://schemas.microsoft.com/office/drawing/2014/main" id="{AE107525-0C02-447F-8A3F-553320A7230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2"/>
            </a:solidFill>
            <a:prstDash val="solid"/>
            <a:miter lim="800000"/>
          </a:ln>
          <a:effectLst/>
        </p:spPr>
      </p:sp>
      <p:sp>
        <p:nvSpPr>
          <p:cNvPr id="2" name="Title 1">
            <a:extLst>
              <a:ext uri="{FF2B5EF4-FFF2-40B4-BE49-F238E27FC236}">
                <a16:creationId xmlns:a16="http://schemas.microsoft.com/office/drawing/2014/main" id="{65E14072-4421-ED42-90C9-5E09CCCE9D2C}"/>
              </a:ext>
            </a:extLst>
          </p:cNvPr>
          <p:cNvSpPr>
            <a:spLocks noGrp="1"/>
          </p:cNvSpPr>
          <p:nvPr>
            <p:ph type="ctrTitle"/>
          </p:nvPr>
        </p:nvSpPr>
        <p:spPr>
          <a:xfrm>
            <a:off x="1635201" y="2739572"/>
            <a:ext cx="8933796" cy="1136836"/>
          </a:xfrm>
        </p:spPr>
        <p:txBody>
          <a:bodyPr anchor="ctr">
            <a:normAutofit/>
          </a:bodyPr>
          <a:lstStyle/>
          <a:p>
            <a:r>
              <a:rPr lang="en-US" sz="6000" cap="none" spc="-50" dirty="0" err="1">
                <a:solidFill>
                  <a:schemeClr val="bg2"/>
                </a:solidFill>
                <a:latin typeface="Garamond" panose="02020404030301010803" pitchFamily="18" charset="0"/>
                <a:cs typeface="Bangla MN" pitchFamily="2" charset="0"/>
              </a:rPr>
              <a:t>eBuy</a:t>
            </a:r>
            <a:r>
              <a:rPr lang="en-US" sz="6000" cap="none" spc="-50" dirty="0">
                <a:solidFill>
                  <a:schemeClr val="bg2"/>
                </a:solidFill>
                <a:latin typeface="Garamond" panose="02020404030301010803" pitchFamily="18" charset="0"/>
                <a:cs typeface="Bangla MN" pitchFamily="2" charset="0"/>
              </a:rPr>
              <a:t> |Standard Formats </a:t>
            </a:r>
            <a:endParaRPr lang="en-US" sz="4800" cap="none" dirty="0">
              <a:solidFill>
                <a:schemeClr val="bg2">
                  <a:lumMod val="50000"/>
                </a:schemeClr>
              </a:solidFill>
              <a:latin typeface="Garamond" panose="02020404030301010803" pitchFamily="18" charset="0"/>
              <a:cs typeface="Bangla MN" pitchFamily="2" charset="0"/>
            </a:endParaRPr>
          </a:p>
        </p:txBody>
      </p:sp>
      <p:sp>
        <p:nvSpPr>
          <p:cNvPr id="35" name="Rectangle 27">
            <a:extLst>
              <a:ext uri="{FF2B5EF4-FFF2-40B4-BE49-F238E27FC236}">
                <a16:creationId xmlns:a16="http://schemas.microsoft.com/office/drawing/2014/main" id="{AB7A42E3-05D8-4A0B-9D4E-20EF581E57C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0" name="Straight Connector 29">
            <a:extLst>
              <a:ext uri="{FF2B5EF4-FFF2-40B4-BE49-F238E27FC236}">
                <a16:creationId xmlns:a16="http://schemas.microsoft.com/office/drawing/2014/main" id="{6EE9A54B-189D-4645-8254-FDC4210EC6D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11CE48F-D5E4-4520-AF1E-8F85CFBDA596}"/>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1448851-39AD-4943-BF9C-C50704E08377}"/>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913025"/>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DF32FE1-F56A-724E-848C-BD296B0D2F3A}"/>
              </a:ext>
            </a:extLst>
          </p:cNvPr>
          <p:cNvCxnSpPr>
            <a:cxnSpLocks/>
          </p:cNvCxnSpPr>
          <p:nvPr/>
        </p:nvCxnSpPr>
        <p:spPr>
          <a:xfrm>
            <a:off x="2063743" y="3886200"/>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8A6C1BF0-6FDC-F740-B8DB-0E2E3F577A9F}"/>
              </a:ext>
            </a:extLst>
          </p:cNvPr>
          <p:cNvGrpSpPr/>
          <p:nvPr/>
        </p:nvGrpSpPr>
        <p:grpSpPr>
          <a:xfrm>
            <a:off x="1514570" y="5036982"/>
            <a:ext cx="2231923" cy="373380"/>
            <a:chOff x="1489170" y="5011582"/>
            <a:chExt cx="2231923" cy="373380"/>
          </a:xfrm>
        </p:grpSpPr>
        <p:sp>
          <p:nvSpPr>
            <p:cNvPr id="37" name="object 3">
              <a:extLst>
                <a:ext uri="{FF2B5EF4-FFF2-40B4-BE49-F238E27FC236}">
                  <a16:creationId xmlns:a16="http://schemas.microsoft.com/office/drawing/2014/main" id="{8447ACAB-0D6E-D843-B713-2984F8D9E9AA}"/>
                </a:ext>
              </a:extLst>
            </p:cNvPr>
            <p:cNvSpPr/>
            <p:nvPr/>
          </p:nvSpPr>
          <p:spPr>
            <a:xfrm>
              <a:off x="1489170" y="5011582"/>
              <a:ext cx="480059" cy="373380"/>
            </a:xfrm>
            <a:prstGeom prst="rect">
              <a:avLst/>
            </a:prstGeom>
            <a:blipFill>
              <a:blip r:embed="rId3" cstate="print"/>
              <a:stretch>
                <a:fillRect/>
              </a:stretch>
            </a:blipFill>
          </p:spPr>
          <p:txBody>
            <a:bodyPr wrap="square" lIns="0" tIns="0" rIns="0" bIns="0" rtlCol="0"/>
            <a:lstStyle/>
            <a:p>
              <a:endParaRPr/>
            </a:p>
          </p:txBody>
        </p:sp>
        <p:sp>
          <p:nvSpPr>
            <p:cNvPr id="38" name="object 4">
              <a:extLst>
                <a:ext uri="{FF2B5EF4-FFF2-40B4-BE49-F238E27FC236}">
                  <a16:creationId xmlns:a16="http://schemas.microsoft.com/office/drawing/2014/main" id="{DD715464-DA19-4147-903E-433A9A4E45A1}"/>
                </a:ext>
              </a:extLst>
            </p:cNvPr>
            <p:cNvSpPr txBox="1"/>
            <p:nvPr/>
          </p:nvSpPr>
          <p:spPr>
            <a:xfrm>
              <a:off x="2038343" y="5017221"/>
              <a:ext cx="1682750" cy="322580"/>
            </a:xfrm>
            <a:prstGeom prst="rect">
              <a:avLst/>
            </a:prstGeom>
          </p:spPr>
          <p:txBody>
            <a:bodyPr vert="horz" wrap="square" lIns="0" tIns="53340" rIns="0" bIns="0" rtlCol="0">
              <a:spAutoFit/>
            </a:bodyPr>
            <a:lstStyle/>
            <a:p>
              <a:pPr marL="12700">
                <a:lnSpc>
                  <a:spcPct val="100000"/>
                </a:lnSpc>
                <a:spcBef>
                  <a:spcPts val="420"/>
                </a:spcBef>
              </a:pPr>
              <a:r>
                <a:rPr sz="900" b="1" spc="-160">
                  <a:solidFill>
                    <a:schemeClr val="bg2"/>
                  </a:solidFill>
                  <a:latin typeface="Arial"/>
                  <a:cs typeface="Arial"/>
                </a:rPr>
                <a:t>BFS  </a:t>
              </a:r>
              <a:r>
                <a:rPr sz="900" b="1" spc="-55">
                  <a:solidFill>
                    <a:schemeClr val="bg2"/>
                  </a:solidFill>
                  <a:latin typeface="Arial"/>
                  <a:cs typeface="Arial"/>
                </a:rPr>
                <a:t>– </a:t>
              </a:r>
              <a:r>
                <a:rPr sz="900" b="1" spc="-105">
                  <a:solidFill>
                    <a:schemeClr val="bg2"/>
                  </a:solidFill>
                  <a:latin typeface="Arial"/>
                  <a:cs typeface="Arial"/>
                </a:rPr>
                <a:t>Business  </a:t>
              </a:r>
              <a:r>
                <a:rPr sz="900" b="1" spc="-20">
                  <a:solidFill>
                    <a:schemeClr val="bg2"/>
                  </a:solidFill>
                  <a:latin typeface="Arial"/>
                  <a:cs typeface="Arial"/>
                </a:rPr>
                <a:t>&amp; </a:t>
              </a:r>
              <a:r>
                <a:rPr sz="900" b="1" spc="-75">
                  <a:solidFill>
                    <a:schemeClr val="bg2"/>
                  </a:solidFill>
                  <a:latin typeface="Arial"/>
                  <a:cs typeface="Arial"/>
                </a:rPr>
                <a:t>Financial</a:t>
              </a:r>
              <a:r>
                <a:rPr sz="900" b="1" spc="-85">
                  <a:solidFill>
                    <a:schemeClr val="bg2"/>
                  </a:solidFill>
                  <a:latin typeface="Arial"/>
                  <a:cs typeface="Arial"/>
                </a:rPr>
                <a:t> </a:t>
              </a:r>
              <a:r>
                <a:rPr sz="900" b="1" spc="-90">
                  <a:solidFill>
                    <a:schemeClr val="bg2"/>
                  </a:solidFill>
                  <a:latin typeface="Arial"/>
                  <a:cs typeface="Arial"/>
                </a:rPr>
                <a:t>Services</a:t>
              </a:r>
              <a:endParaRPr sz="900">
                <a:solidFill>
                  <a:schemeClr val="bg2"/>
                </a:solidFill>
                <a:latin typeface="Arial"/>
                <a:cs typeface="Arial"/>
              </a:endParaRPr>
            </a:p>
            <a:p>
              <a:pPr marL="12700">
                <a:lnSpc>
                  <a:spcPct val="100000"/>
                </a:lnSpc>
                <a:spcBef>
                  <a:spcPts val="215"/>
                </a:spcBef>
              </a:pPr>
              <a:r>
                <a:rPr sz="600" i="1" spc="-55">
                  <a:solidFill>
                    <a:srgbClr val="3B3838"/>
                  </a:solidFill>
                  <a:latin typeface="Arial"/>
                  <a:cs typeface="Arial"/>
                </a:rPr>
                <a:t>A </a:t>
              </a:r>
              <a:r>
                <a:rPr sz="600" i="1" spc="-30">
                  <a:solidFill>
                    <a:srgbClr val="3B3838"/>
                  </a:solidFill>
                  <a:latin typeface="Arial"/>
                  <a:cs typeface="Arial"/>
                </a:rPr>
                <a:t>Division </a:t>
              </a:r>
              <a:r>
                <a:rPr sz="600" i="1" spc="-10">
                  <a:solidFill>
                    <a:srgbClr val="3B3838"/>
                  </a:solidFill>
                  <a:latin typeface="Arial"/>
                  <a:cs typeface="Arial"/>
                </a:rPr>
                <a:t>of </a:t>
              </a:r>
              <a:r>
                <a:rPr sz="600" i="1" spc="-55">
                  <a:solidFill>
                    <a:srgbClr val="3B3838"/>
                  </a:solidFill>
                  <a:latin typeface="Arial"/>
                  <a:cs typeface="Arial"/>
                </a:rPr>
                <a:t>Business  </a:t>
              </a:r>
              <a:r>
                <a:rPr sz="600" i="1">
                  <a:solidFill>
                    <a:srgbClr val="3B3838"/>
                  </a:solidFill>
                  <a:latin typeface="Arial"/>
                  <a:cs typeface="Arial"/>
                </a:rPr>
                <a:t>&amp; </a:t>
              </a:r>
              <a:r>
                <a:rPr sz="600" i="1" spc="-20">
                  <a:solidFill>
                    <a:srgbClr val="3B3838"/>
                  </a:solidFill>
                  <a:latin typeface="Arial"/>
                  <a:cs typeface="Arial"/>
                </a:rPr>
                <a:t>Administration </a:t>
              </a:r>
              <a:r>
                <a:rPr sz="600" i="1" spc="-50">
                  <a:solidFill>
                    <a:srgbClr val="3B3838"/>
                  </a:solidFill>
                  <a:latin typeface="Arial"/>
                  <a:cs typeface="Arial"/>
                </a:rPr>
                <a:t>Services</a:t>
              </a:r>
              <a:r>
                <a:rPr sz="600" i="1" spc="-45">
                  <a:solidFill>
                    <a:srgbClr val="3B3838"/>
                  </a:solidFill>
                  <a:latin typeface="Arial"/>
                  <a:cs typeface="Arial"/>
                </a:rPr>
                <a:t> </a:t>
              </a:r>
              <a:r>
                <a:rPr sz="600" i="1" spc="-65">
                  <a:solidFill>
                    <a:srgbClr val="3B3838"/>
                  </a:solidFill>
                  <a:latin typeface="Arial"/>
                  <a:cs typeface="Arial"/>
                </a:rPr>
                <a:t>(BAS)</a:t>
              </a:r>
              <a:endParaRPr sz="600">
                <a:latin typeface="Arial"/>
                <a:cs typeface="Arial"/>
              </a:endParaRPr>
            </a:p>
          </p:txBody>
        </p:sp>
      </p:grpSp>
      <p:sp>
        <p:nvSpPr>
          <p:cNvPr id="3" name="Subtitle 2">
            <a:extLst>
              <a:ext uri="{FF2B5EF4-FFF2-40B4-BE49-F238E27FC236}">
                <a16:creationId xmlns:a16="http://schemas.microsoft.com/office/drawing/2014/main" id="{399F6A57-A84B-F047-8485-F475388F5BE6}"/>
              </a:ext>
            </a:extLst>
          </p:cNvPr>
          <p:cNvSpPr>
            <a:spLocks noGrp="1"/>
          </p:cNvSpPr>
          <p:nvPr>
            <p:ph type="subTitle" idx="1"/>
          </p:nvPr>
        </p:nvSpPr>
        <p:spPr>
          <a:xfrm>
            <a:off x="1632151" y="1433720"/>
            <a:ext cx="8936846" cy="457201"/>
          </a:xfrm>
        </p:spPr>
        <p:txBody>
          <a:bodyPr anchor="ctr">
            <a:normAutofit/>
          </a:bodyPr>
          <a:lstStyle/>
          <a:p>
            <a:r>
              <a:rPr lang="en-US" spc="-50" dirty="0" smtClean="0">
                <a:solidFill>
                  <a:schemeClr val="bg2"/>
                </a:solidFill>
                <a:latin typeface="Garamond" panose="02020404030301010803" pitchFamily="18" charset="0"/>
                <a:cs typeface="Bangla MN" pitchFamily="2" charset="0"/>
              </a:rPr>
              <a:t> </a:t>
            </a:r>
            <a:endParaRPr lang="en-US" spc="-50" dirty="0">
              <a:solidFill>
                <a:schemeClr val="bg2"/>
              </a:solidFill>
              <a:latin typeface="Garamond" panose="02020404030301010803" pitchFamily="18" charset="0"/>
              <a:cs typeface="Bangla MN" pitchFamily="2" charset="0"/>
            </a:endParaRPr>
          </a:p>
        </p:txBody>
      </p:sp>
      <p:sp>
        <p:nvSpPr>
          <p:cNvPr id="16" name="Title 1">
            <a:extLst>
              <a:ext uri="{FF2B5EF4-FFF2-40B4-BE49-F238E27FC236}">
                <a16:creationId xmlns:a16="http://schemas.microsoft.com/office/drawing/2014/main" id="{1BE0BFA3-55CC-EE4C-9496-F420E828A8E6}"/>
              </a:ext>
            </a:extLst>
          </p:cNvPr>
          <p:cNvSpPr txBox="1">
            <a:spLocks/>
          </p:cNvSpPr>
          <p:nvPr/>
        </p:nvSpPr>
        <p:spPr>
          <a:xfrm>
            <a:off x="1635201" y="3839814"/>
            <a:ext cx="8933796" cy="1136836"/>
          </a:xfrm>
          <a:prstGeom prst="rect">
            <a:avLst/>
          </a:prstGeom>
        </p:spPr>
        <p:txBody>
          <a:bodyPr wrap="square" lIns="0" tIns="45720" rIns="0" bIns="45720" anchor="ctr">
            <a:normAutofit/>
          </a:bodyPr>
          <a:lstStyle>
            <a:lvl1pPr algn="ctr">
              <a:lnSpc>
                <a:spcPct val="83000"/>
              </a:lnSpc>
              <a:defRPr lang="en-US" sz="5100" b="0" i="0" kern="1200" cap="all" spc="-75" baseline="0" dirty="0">
                <a:solidFill>
                  <a:schemeClr val="tx1">
                    <a:lumMod val="85000"/>
                    <a:lumOff val="15000"/>
                  </a:schemeClr>
                </a:solidFill>
                <a:effectLst/>
                <a:latin typeface="+mj-lt"/>
                <a:ea typeface="+mn-ea"/>
                <a:cs typeface="+mn-cs"/>
              </a:defRPr>
            </a:lvl1pPr>
          </a:lstStyle>
          <a:p>
            <a:r>
              <a:rPr lang="en-US" sz="6000" cap="none" dirty="0">
                <a:solidFill>
                  <a:schemeClr val="bg2">
                    <a:lumMod val="50000"/>
                  </a:schemeClr>
                </a:solidFill>
                <a:latin typeface="Garamond" panose="02020404030301010803" pitchFamily="18" charset="0"/>
                <a:cs typeface="Bangla MN" pitchFamily="2" charset="0"/>
              </a:rPr>
              <a:t>Examples</a:t>
            </a:r>
          </a:p>
        </p:txBody>
      </p:sp>
    </p:spTree>
    <p:extLst>
      <p:ext uri="{BB962C8B-B14F-4D97-AF65-F5344CB8AC3E}">
        <p14:creationId xmlns:p14="http://schemas.microsoft.com/office/powerpoint/2010/main" val="7101883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screenshot of a cell phone&#10;&#10;Description automatically generated">
            <a:extLst>
              <a:ext uri="{FF2B5EF4-FFF2-40B4-BE49-F238E27FC236}">
                <a16:creationId xmlns:a16="http://schemas.microsoft.com/office/drawing/2014/main" id="{92502B00-D91B-A748-BD66-DCB4928508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496" y="1906908"/>
            <a:ext cx="6199582" cy="42245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0" name="Group 9">
            <a:extLst>
              <a:ext uri="{FF2B5EF4-FFF2-40B4-BE49-F238E27FC236}">
                <a16:creationId xmlns:a16="http://schemas.microsoft.com/office/drawing/2014/main" id="{FC5BBF0F-701B-964B-8B4D-C53718EDB1B1}"/>
              </a:ext>
            </a:extLst>
          </p:cNvPr>
          <p:cNvGrpSpPr/>
          <p:nvPr/>
        </p:nvGrpSpPr>
        <p:grpSpPr>
          <a:xfrm>
            <a:off x="152400" y="0"/>
            <a:ext cx="1143000" cy="609600"/>
            <a:chOff x="184711" y="180200"/>
            <a:chExt cx="1143000" cy="609600"/>
          </a:xfrm>
        </p:grpSpPr>
        <p:sp>
          <p:nvSpPr>
            <p:cNvPr id="11" name="TextBox 10">
              <a:extLst>
                <a:ext uri="{FF2B5EF4-FFF2-40B4-BE49-F238E27FC236}">
                  <a16:creationId xmlns:a16="http://schemas.microsoft.com/office/drawing/2014/main" id="{7FF124E9-5A53-B94C-A618-C0280EA21839}"/>
                </a:ext>
              </a:extLst>
            </p:cNvPr>
            <p:cNvSpPr txBox="1"/>
            <p:nvPr/>
          </p:nvSpPr>
          <p:spPr>
            <a:xfrm>
              <a:off x="413311" y="180200"/>
              <a:ext cx="914400" cy="276999"/>
            </a:xfrm>
            <a:prstGeom prst="rect">
              <a:avLst/>
            </a:prstGeom>
            <a:noFill/>
          </p:spPr>
          <p:txBody>
            <a:bodyPr wrap="square" rtlCol="0">
              <a:spAutoFit/>
            </a:bodyPr>
            <a:lstStyle/>
            <a:p>
              <a:r>
                <a:rPr lang="en-US" sz="1200">
                  <a:latin typeface="Garamond" panose="02020404030301010803" pitchFamily="18" charset="0"/>
                </a:rPr>
                <a:t>BAS</a:t>
              </a:r>
            </a:p>
          </p:txBody>
        </p:sp>
        <p:sp>
          <p:nvSpPr>
            <p:cNvPr id="12" name="TextBox 11">
              <a:extLst>
                <a:ext uri="{FF2B5EF4-FFF2-40B4-BE49-F238E27FC236}">
                  <a16:creationId xmlns:a16="http://schemas.microsoft.com/office/drawing/2014/main" id="{CE523915-AC4B-1046-A1ED-2A9939081E11}"/>
                </a:ext>
              </a:extLst>
            </p:cNvPr>
            <p:cNvSpPr txBox="1"/>
            <p:nvPr/>
          </p:nvSpPr>
          <p:spPr>
            <a:xfrm>
              <a:off x="184711" y="420468"/>
              <a:ext cx="838200" cy="369332"/>
            </a:xfrm>
            <a:prstGeom prst="rect">
              <a:avLst/>
            </a:prstGeom>
            <a:noFill/>
          </p:spPr>
          <p:txBody>
            <a:bodyPr wrap="square" rtlCol="0">
              <a:spAutoFit/>
            </a:bodyPr>
            <a:lstStyle/>
            <a:p>
              <a:pPr algn="ctr"/>
              <a:r>
                <a:rPr lang="en-US">
                  <a:latin typeface="Garamond" panose="02020404030301010803" pitchFamily="18" charset="0"/>
                </a:rPr>
                <a:t>BFS</a:t>
              </a:r>
            </a:p>
          </p:txBody>
        </p:sp>
      </p:grpSp>
      <p:grpSp>
        <p:nvGrpSpPr>
          <p:cNvPr id="20" name="Group 19">
            <a:extLst>
              <a:ext uri="{FF2B5EF4-FFF2-40B4-BE49-F238E27FC236}">
                <a16:creationId xmlns:a16="http://schemas.microsoft.com/office/drawing/2014/main" id="{A743B86B-1091-B14E-A6FD-FD5443A64130}"/>
              </a:ext>
            </a:extLst>
          </p:cNvPr>
          <p:cNvGrpSpPr/>
          <p:nvPr/>
        </p:nvGrpSpPr>
        <p:grpSpPr>
          <a:xfrm>
            <a:off x="9372600" y="243038"/>
            <a:ext cx="2558489" cy="428323"/>
            <a:chOff x="9212595" y="364590"/>
            <a:chExt cx="2558489" cy="428323"/>
          </a:xfrm>
        </p:grpSpPr>
        <p:sp>
          <p:nvSpPr>
            <p:cNvPr id="21" name="object 4">
              <a:extLst>
                <a:ext uri="{FF2B5EF4-FFF2-40B4-BE49-F238E27FC236}">
                  <a16:creationId xmlns:a16="http://schemas.microsoft.com/office/drawing/2014/main" id="{E9CF30F1-9F3A-1549-A038-7415F797CA5F}"/>
                </a:ext>
              </a:extLst>
            </p:cNvPr>
            <p:cNvSpPr txBox="1"/>
            <p:nvPr/>
          </p:nvSpPr>
          <p:spPr>
            <a:xfrm>
              <a:off x="9954227" y="364590"/>
              <a:ext cx="1816857" cy="428322"/>
            </a:xfrm>
            <a:prstGeom prst="rect">
              <a:avLst/>
            </a:prstGeom>
            <a:solidFill>
              <a:srgbClr val="FFFFFF"/>
            </a:solidFill>
          </p:spPr>
          <p:txBody>
            <a:bodyPr vert="horz" wrap="square" lIns="0" tIns="53340" rIns="0" bIns="0" rtlCol="0">
              <a:spAutoFit/>
            </a:bodyPr>
            <a:lstStyle/>
            <a:p>
              <a:pPr marL="12700">
                <a:lnSpc>
                  <a:spcPct val="100000"/>
                </a:lnSpc>
                <a:spcBef>
                  <a:spcPts val="420"/>
                </a:spcBef>
              </a:pPr>
              <a:r>
                <a:rPr sz="900" b="1" spc="-160">
                  <a:solidFill>
                    <a:schemeClr val="bg2"/>
                  </a:solidFill>
                  <a:latin typeface="Arial"/>
                  <a:cs typeface="Arial"/>
                </a:rPr>
                <a:t>BFS  </a:t>
              </a:r>
              <a:r>
                <a:rPr sz="900" b="1" spc="-55">
                  <a:solidFill>
                    <a:schemeClr val="bg2"/>
                  </a:solidFill>
                  <a:latin typeface="Arial"/>
                  <a:cs typeface="Arial"/>
                </a:rPr>
                <a:t>– </a:t>
              </a:r>
              <a:r>
                <a:rPr sz="900" b="1" spc="-105">
                  <a:solidFill>
                    <a:schemeClr val="bg2"/>
                  </a:solidFill>
                  <a:latin typeface="Arial"/>
                  <a:cs typeface="Arial"/>
                </a:rPr>
                <a:t>Business  </a:t>
              </a:r>
              <a:r>
                <a:rPr sz="900" b="1" spc="-20">
                  <a:solidFill>
                    <a:schemeClr val="bg2"/>
                  </a:solidFill>
                  <a:latin typeface="Arial"/>
                  <a:cs typeface="Arial"/>
                </a:rPr>
                <a:t>&amp; </a:t>
              </a:r>
              <a:r>
                <a:rPr sz="900" b="1" spc="-75">
                  <a:solidFill>
                    <a:schemeClr val="bg2"/>
                  </a:solidFill>
                  <a:latin typeface="Arial"/>
                  <a:cs typeface="Arial"/>
                </a:rPr>
                <a:t>Financial</a:t>
              </a:r>
              <a:r>
                <a:rPr sz="900" b="1" spc="-85">
                  <a:solidFill>
                    <a:schemeClr val="bg2"/>
                  </a:solidFill>
                  <a:latin typeface="Arial"/>
                  <a:cs typeface="Arial"/>
                </a:rPr>
                <a:t> </a:t>
              </a:r>
              <a:r>
                <a:rPr sz="900" b="1" spc="-90">
                  <a:solidFill>
                    <a:schemeClr val="bg2"/>
                  </a:solidFill>
                  <a:latin typeface="Arial"/>
                  <a:cs typeface="Arial"/>
                </a:rPr>
                <a:t>Services</a:t>
              </a:r>
              <a:endParaRPr sz="900">
                <a:solidFill>
                  <a:schemeClr val="bg2"/>
                </a:solidFill>
                <a:latin typeface="Arial"/>
                <a:cs typeface="Arial"/>
              </a:endParaRPr>
            </a:p>
            <a:p>
              <a:pPr marL="12700">
                <a:lnSpc>
                  <a:spcPct val="100000"/>
                </a:lnSpc>
                <a:spcBef>
                  <a:spcPts val="215"/>
                </a:spcBef>
              </a:pPr>
              <a:r>
                <a:rPr sz="600" i="1" spc="-55">
                  <a:solidFill>
                    <a:schemeClr val="bg2"/>
                  </a:solidFill>
                  <a:latin typeface="Arial"/>
                  <a:cs typeface="Arial"/>
                </a:rPr>
                <a:t>A </a:t>
              </a:r>
              <a:r>
                <a:rPr sz="600" i="1" spc="-30">
                  <a:solidFill>
                    <a:schemeClr val="bg2"/>
                  </a:solidFill>
                  <a:latin typeface="Arial"/>
                  <a:cs typeface="Arial"/>
                </a:rPr>
                <a:t>Division </a:t>
              </a:r>
              <a:r>
                <a:rPr sz="600" i="1" spc="-10">
                  <a:solidFill>
                    <a:schemeClr val="bg2"/>
                  </a:solidFill>
                  <a:latin typeface="Arial"/>
                  <a:cs typeface="Arial"/>
                </a:rPr>
                <a:t>of </a:t>
              </a:r>
              <a:r>
                <a:rPr sz="600" i="1" spc="-55">
                  <a:solidFill>
                    <a:schemeClr val="bg2"/>
                  </a:solidFill>
                  <a:latin typeface="Arial"/>
                  <a:cs typeface="Arial"/>
                </a:rPr>
                <a:t>Business  </a:t>
              </a:r>
              <a:r>
                <a:rPr sz="600" i="1">
                  <a:solidFill>
                    <a:schemeClr val="bg2"/>
                  </a:solidFill>
                  <a:latin typeface="Arial"/>
                  <a:cs typeface="Arial"/>
                </a:rPr>
                <a:t>&amp; </a:t>
              </a:r>
              <a:r>
                <a:rPr sz="600" i="1" spc="-20">
                  <a:solidFill>
                    <a:schemeClr val="bg2"/>
                  </a:solidFill>
                  <a:latin typeface="Arial"/>
                  <a:cs typeface="Arial"/>
                </a:rPr>
                <a:t>Administration </a:t>
              </a:r>
              <a:r>
                <a:rPr sz="600" i="1" spc="-50">
                  <a:solidFill>
                    <a:schemeClr val="bg2"/>
                  </a:solidFill>
                  <a:latin typeface="Arial"/>
                  <a:cs typeface="Arial"/>
                </a:rPr>
                <a:t>Services</a:t>
              </a:r>
              <a:r>
                <a:rPr sz="600" i="1" spc="-45">
                  <a:solidFill>
                    <a:schemeClr val="bg2"/>
                  </a:solidFill>
                  <a:latin typeface="Arial"/>
                  <a:cs typeface="Arial"/>
                </a:rPr>
                <a:t> </a:t>
              </a:r>
              <a:r>
                <a:rPr sz="600" i="1" spc="-65">
                  <a:solidFill>
                    <a:schemeClr val="bg2"/>
                  </a:solidFill>
                  <a:latin typeface="Arial"/>
                  <a:cs typeface="Arial"/>
                </a:rPr>
                <a:t>(BAS)</a:t>
              </a:r>
              <a:endParaRPr lang="en-US" sz="600" i="1" spc="-65">
                <a:solidFill>
                  <a:schemeClr val="bg2"/>
                </a:solidFill>
                <a:latin typeface="Arial"/>
                <a:cs typeface="Arial"/>
              </a:endParaRPr>
            </a:p>
            <a:p>
              <a:pPr marL="12700">
                <a:lnSpc>
                  <a:spcPct val="100000"/>
                </a:lnSpc>
                <a:spcBef>
                  <a:spcPts val="215"/>
                </a:spcBef>
              </a:pPr>
              <a:endParaRPr sz="600">
                <a:latin typeface="Arial"/>
                <a:cs typeface="Arial"/>
              </a:endParaRPr>
            </a:p>
          </p:txBody>
        </p:sp>
        <p:pic>
          <p:nvPicPr>
            <p:cNvPr id="22" name="Picture 21">
              <a:extLst>
                <a:ext uri="{FF2B5EF4-FFF2-40B4-BE49-F238E27FC236}">
                  <a16:creationId xmlns:a16="http://schemas.microsoft.com/office/drawing/2014/main" id="{4264052D-5A29-0E4B-AB7D-2C23156DC5FF}"/>
                </a:ext>
              </a:extLst>
            </p:cNvPr>
            <p:cNvPicPr>
              <a:picLocks noChangeAspect="1"/>
            </p:cNvPicPr>
            <p:nvPr/>
          </p:nvPicPr>
          <p:blipFill>
            <a:blip r:embed="rId3"/>
            <a:stretch>
              <a:fillRect/>
            </a:stretch>
          </p:blipFill>
          <p:spPr>
            <a:xfrm>
              <a:off x="9212595" y="364591"/>
              <a:ext cx="741632" cy="428322"/>
            </a:xfrm>
            <a:prstGeom prst="rect">
              <a:avLst/>
            </a:prstGeom>
          </p:spPr>
        </p:pic>
      </p:grpSp>
      <p:sp>
        <p:nvSpPr>
          <p:cNvPr id="23" name="Title 1">
            <a:extLst>
              <a:ext uri="{FF2B5EF4-FFF2-40B4-BE49-F238E27FC236}">
                <a16:creationId xmlns:a16="http://schemas.microsoft.com/office/drawing/2014/main" id="{BD52FCA7-1DE3-064F-9BF5-CD43E6DD4AD1}"/>
              </a:ext>
            </a:extLst>
          </p:cNvPr>
          <p:cNvSpPr>
            <a:spLocks noGrp="1"/>
          </p:cNvSpPr>
          <p:nvPr>
            <p:ph type="title"/>
          </p:nvPr>
        </p:nvSpPr>
        <p:spPr>
          <a:xfrm>
            <a:off x="1270000" y="295394"/>
            <a:ext cx="10058400" cy="1371600"/>
          </a:xfrm>
        </p:spPr>
        <p:txBody>
          <a:bodyPr>
            <a:normAutofit/>
          </a:bodyPr>
          <a:lstStyle/>
          <a:p>
            <a:r>
              <a:rPr lang="en-US" sz="4000" b="1" dirty="0">
                <a:solidFill>
                  <a:schemeClr val="bg2"/>
                </a:solidFill>
                <a:latin typeface="Garamond" panose="02020404030301010803" pitchFamily="18" charset="0"/>
              </a:rPr>
              <a:t>Good/Product(s) </a:t>
            </a:r>
            <a:r>
              <a:rPr lang="en-US" sz="4000" dirty="0">
                <a:solidFill>
                  <a:schemeClr val="bg2"/>
                </a:solidFill>
                <a:latin typeface="Garamond" panose="02020404030301010803" pitchFamily="18" charset="0"/>
              </a:rPr>
              <a:t>| Standard Format</a:t>
            </a:r>
            <a:r>
              <a:rPr lang="en-US" sz="4000" b="1" dirty="0">
                <a:solidFill>
                  <a:schemeClr val="bg2"/>
                </a:solidFill>
                <a:latin typeface="Garamond" panose="02020404030301010803" pitchFamily="18" charset="0"/>
              </a:rPr>
              <a:t/>
            </a:r>
            <a:br>
              <a:rPr lang="en-US" sz="4000" b="1" dirty="0">
                <a:solidFill>
                  <a:schemeClr val="bg2"/>
                </a:solidFill>
                <a:latin typeface="Garamond" panose="02020404030301010803" pitchFamily="18" charset="0"/>
              </a:rPr>
            </a:br>
            <a:endParaRPr lang="en-US" sz="4000" b="1" dirty="0">
              <a:solidFill>
                <a:schemeClr val="bg2"/>
              </a:solidFill>
              <a:latin typeface="Garamond" panose="02020404030301010803" pitchFamily="18" charset="0"/>
            </a:endParaRPr>
          </a:p>
        </p:txBody>
      </p:sp>
      <p:sp>
        <p:nvSpPr>
          <p:cNvPr id="17" name="Text Box 148">
            <a:extLst>
              <a:ext uri="{FF2B5EF4-FFF2-40B4-BE49-F238E27FC236}">
                <a16:creationId xmlns:a16="http://schemas.microsoft.com/office/drawing/2014/main" id="{54A6B57C-656F-7E49-A4ED-A20E36601EFD}"/>
              </a:ext>
            </a:extLst>
          </p:cNvPr>
          <p:cNvSpPr txBox="1"/>
          <p:nvPr/>
        </p:nvSpPr>
        <p:spPr>
          <a:xfrm>
            <a:off x="1645934" y="1971319"/>
            <a:ext cx="1767840" cy="33147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b="1" dirty="0">
                <a:solidFill>
                  <a:schemeClr val="tx2"/>
                </a:solidFill>
                <a:effectLst/>
                <a:latin typeface="+mj-lt"/>
                <a:ea typeface="Times New Roman" panose="02020603050405020304" pitchFamily="18" charset="0"/>
              </a:rPr>
              <a:t>Relate to UOM</a:t>
            </a:r>
          </a:p>
        </p:txBody>
      </p:sp>
      <p:sp>
        <p:nvSpPr>
          <p:cNvPr id="18" name="Text Box 147">
            <a:extLst>
              <a:ext uri="{FF2B5EF4-FFF2-40B4-BE49-F238E27FC236}">
                <a16:creationId xmlns:a16="http://schemas.microsoft.com/office/drawing/2014/main" id="{24560896-482A-824D-AF99-89ECC6AF1C9E}"/>
              </a:ext>
            </a:extLst>
          </p:cNvPr>
          <p:cNvSpPr txBox="1"/>
          <p:nvPr/>
        </p:nvSpPr>
        <p:spPr>
          <a:xfrm>
            <a:off x="1685909" y="2667000"/>
            <a:ext cx="3800491" cy="53911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b="1" i="1" dirty="0">
                <a:solidFill>
                  <a:schemeClr val="tx2"/>
                </a:solidFill>
                <a:effectLst/>
                <a:latin typeface="+mj-lt"/>
                <a:ea typeface="Times New Roman" panose="02020603050405020304" pitchFamily="18" charset="0"/>
              </a:rPr>
              <a:t>Noun, Modifier</a:t>
            </a:r>
            <a:endParaRPr lang="en-US" sz="1200" b="1" dirty="0">
              <a:solidFill>
                <a:schemeClr val="tx2"/>
              </a:solidFill>
              <a:effectLst/>
              <a:latin typeface="+mj-lt"/>
              <a:ea typeface="Times New Roman" panose="02020603050405020304" pitchFamily="18" charset="0"/>
            </a:endParaRPr>
          </a:p>
          <a:p>
            <a:pPr marL="0" marR="0">
              <a:spcBef>
                <a:spcPts val="0"/>
              </a:spcBef>
              <a:spcAft>
                <a:spcPts val="0"/>
              </a:spcAft>
            </a:pPr>
            <a:r>
              <a:rPr lang="en-US" sz="1200" b="1" dirty="0">
                <a:solidFill>
                  <a:schemeClr val="tx2"/>
                </a:solidFill>
                <a:effectLst/>
                <a:latin typeface="+mj-lt"/>
                <a:ea typeface="Times New Roman" panose="02020603050405020304" pitchFamily="18" charset="0"/>
              </a:rPr>
              <a:t>PURPOSE: </a:t>
            </a:r>
            <a:r>
              <a:rPr lang="en-US" sz="1200" b="1" i="1" dirty="0">
                <a:solidFill>
                  <a:schemeClr val="tx2"/>
                </a:solidFill>
                <a:effectLst/>
                <a:latin typeface="+mj-lt"/>
                <a:ea typeface="Times New Roman" panose="02020603050405020304" pitchFamily="18" charset="0"/>
              </a:rPr>
              <a:t>Use/Application </a:t>
            </a:r>
            <a:br>
              <a:rPr lang="en-US" sz="1200" b="1" i="1" dirty="0">
                <a:solidFill>
                  <a:schemeClr val="tx2"/>
                </a:solidFill>
                <a:effectLst/>
                <a:latin typeface="+mj-lt"/>
                <a:ea typeface="Times New Roman" panose="02020603050405020304" pitchFamily="18" charset="0"/>
              </a:rPr>
            </a:br>
            <a:r>
              <a:rPr lang="en-US" sz="1200" b="1" i="1" dirty="0">
                <a:solidFill>
                  <a:schemeClr val="tx2"/>
                </a:solidFill>
                <a:effectLst/>
                <a:latin typeface="+mj-lt"/>
                <a:ea typeface="Times New Roman" panose="02020603050405020304" pitchFamily="18" charset="0"/>
              </a:rPr>
              <a:t>Purchase Details</a:t>
            </a:r>
            <a:endParaRPr lang="en-US" sz="1200" b="1" dirty="0">
              <a:solidFill>
                <a:schemeClr val="tx2"/>
              </a:solidFill>
              <a:effectLst/>
              <a:latin typeface="+mj-lt"/>
              <a:ea typeface="Times New Roman" panose="02020603050405020304" pitchFamily="18" charset="0"/>
            </a:endParaRPr>
          </a:p>
        </p:txBody>
      </p:sp>
      <p:sp>
        <p:nvSpPr>
          <p:cNvPr id="19" name="Text Box 149">
            <a:extLst>
              <a:ext uri="{FF2B5EF4-FFF2-40B4-BE49-F238E27FC236}">
                <a16:creationId xmlns:a16="http://schemas.microsoft.com/office/drawing/2014/main" id="{2FC32864-133E-AF44-8FDF-B2683D7E0F8F}"/>
              </a:ext>
            </a:extLst>
          </p:cNvPr>
          <p:cNvSpPr txBox="1"/>
          <p:nvPr/>
        </p:nvSpPr>
        <p:spPr>
          <a:xfrm>
            <a:off x="1645934" y="4822376"/>
            <a:ext cx="799911" cy="28702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b="1" dirty="0">
                <a:solidFill>
                  <a:schemeClr val="tx2"/>
                </a:solidFill>
                <a:effectLst/>
                <a:latin typeface="+mj-lt"/>
                <a:ea typeface="Times New Roman" panose="02020603050405020304" pitchFamily="18" charset="0"/>
              </a:rPr>
              <a:t>$USD</a:t>
            </a:r>
          </a:p>
        </p:txBody>
      </p:sp>
      <p:sp>
        <p:nvSpPr>
          <p:cNvPr id="24" name="Text Box 150">
            <a:extLst>
              <a:ext uri="{FF2B5EF4-FFF2-40B4-BE49-F238E27FC236}">
                <a16:creationId xmlns:a16="http://schemas.microsoft.com/office/drawing/2014/main" id="{080ACDC4-44A4-9D4A-8E77-AEB85F95AD21}"/>
              </a:ext>
            </a:extLst>
          </p:cNvPr>
          <p:cNvSpPr txBox="1"/>
          <p:nvPr/>
        </p:nvSpPr>
        <p:spPr>
          <a:xfrm>
            <a:off x="1629788" y="5410200"/>
            <a:ext cx="1589778" cy="28702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b="1" dirty="0">
                <a:solidFill>
                  <a:schemeClr val="tx2"/>
                </a:solidFill>
                <a:effectLst/>
                <a:latin typeface="+mj-lt"/>
                <a:ea typeface="Times New Roman" panose="02020603050405020304" pitchFamily="18" charset="0"/>
              </a:rPr>
              <a:t>MM/DD/YYYY</a:t>
            </a:r>
          </a:p>
        </p:txBody>
      </p:sp>
      <p:sp>
        <p:nvSpPr>
          <p:cNvPr id="27" name="Text Box 151">
            <a:extLst>
              <a:ext uri="{FF2B5EF4-FFF2-40B4-BE49-F238E27FC236}">
                <a16:creationId xmlns:a16="http://schemas.microsoft.com/office/drawing/2014/main" id="{616DFFB1-FE2F-5F45-8CDF-0EACC3604EFA}"/>
              </a:ext>
            </a:extLst>
          </p:cNvPr>
          <p:cNvSpPr txBox="1"/>
          <p:nvPr/>
        </p:nvSpPr>
        <p:spPr>
          <a:xfrm>
            <a:off x="1629788" y="4473521"/>
            <a:ext cx="2506032" cy="28702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b="1" dirty="0">
                <a:solidFill>
                  <a:schemeClr val="tx2"/>
                </a:solidFill>
                <a:effectLst/>
                <a:latin typeface="+mj-lt"/>
                <a:ea typeface="Times New Roman" panose="02020603050405020304" pitchFamily="18" charset="0"/>
              </a:rPr>
              <a:t>Part #/Manufacturer #/SKU</a:t>
            </a:r>
          </a:p>
        </p:txBody>
      </p:sp>
      <p:sp>
        <p:nvSpPr>
          <p:cNvPr id="28" name="Text Box 145">
            <a:extLst>
              <a:ext uri="{FF2B5EF4-FFF2-40B4-BE49-F238E27FC236}">
                <a16:creationId xmlns:a16="http://schemas.microsoft.com/office/drawing/2014/main" id="{6C6130E1-54B2-FB45-B999-626490810DA8}"/>
              </a:ext>
            </a:extLst>
          </p:cNvPr>
          <p:cNvSpPr txBox="1"/>
          <p:nvPr/>
        </p:nvSpPr>
        <p:spPr>
          <a:xfrm>
            <a:off x="7467600" y="1828800"/>
            <a:ext cx="3923904" cy="4419600"/>
          </a:xfrm>
          <a:prstGeom prst="rect">
            <a:avLst/>
          </a:prstGeom>
          <a:solidFill>
            <a:schemeClr val="lt1"/>
          </a:solidFill>
          <a:ln w="6350">
            <a:solidFill>
              <a:prstClr val="black"/>
            </a:solidFill>
          </a:ln>
          <a:effectLst>
            <a:outerShdw blurRad="50800" dist="38100" dir="2700000" algn="tl" rotWithShape="0">
              <a:prstClr val="black">
                <a:alpha val="40000"/>
              </a:prstClr>
            </a:outerShdw>
          </a:effectLst>
          <a:scene3d>
            <a:camera prst="orthographicFront"/>
            <a:lightRig rig="threePt" dir="t"/>
          </a:scene3d>
          <a:sp3d>
            <a:bevelT/>
          </a:sp3d>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400" b="1" dirty="0">
                <a:solidFill>
                  <a:schemeClr val="bg2"/>
                </a:solidFill>
                <a:effectLst/>
                <a:ea typeface="Times New Roman" panose="02020603050405020304" pitchFamily="18" charset="0"/>
              </a:rPr>
              <a:t>Quantity:</a:t>
            </a:r>
            <a:r>
              <a:rPr lang="en-US" sz="1400" dirty="0">
                <a:solidFill>
                  <a:schemeClr val="bg2"/>
                </a:solidFill>
                <a:effectLst/>
                <a:ea typeface="Times New Roman" panose="02020603050405020304" pitchFamily="18" charset="0"/>
              </a:rPr>
              <a:t> </a:t>
            </a:r>
          </a:p>
          <a:p>
            <a:pPr marL="342900" marR="0" lvl="0" indent="-342900">
              <a:spcBef>
                <a:spcPts val="0"/>
              </a:spcBef>
              <a:spcAft>
                <a:spcPts val="0"/>
              </a:spcAft>
              <a:buClr>
                <a:srgbClr val="000000"/>
              </a:buClr>
              <a:buFont typeface="Symbol" pitchFamily="2" charset="2"/>
              <a:buChar char=""/>
            </a:pPr>
            <a:r>
              <a:rPr lang="en-US" sz="1400" dirty="0">
                <a:solidFill>
                  <a:schemeClr val="bg2"/>
                </a:solidFill>
                <a:effectLst/>
                <a:ea typeface="Times New Roman" panose="02020603050405020304" pitchFamily="18" charset="0"/>
              </a:rPr>
              <a:t>Use selling UOM  </a:t>
            </a:r>
          </a:p>
          <a:p>
            <a:pPr marL="0" marR="0">
              <a:spcBef>
                <a:spcPts val="0"/>
              </a:spcBef>
              <a:spcAft>
                <a:spcPts val="0"/>
              </a:spcAft>
            </a:pPr>
            <a:r>
              <a:rPr lang="en-US" sz="1400" b="1" dirty="0">
                <a:solidFill>
                  <a:schemeClr val="bg2"/>
                </a:solidFill>
                <a:effectLst/>
                <a:ea typeface="Times New Roman" panose="02020603050405020304" pitchFamily="18" charset="0"/>
              </a:rPr>
              <a:t>Unit of Measure: </a:t>
            </a:r>
            <a:endParaRPr lang="en-US" sz="1400" dirty="0">
              <a:solidFill>
                <a:schemeClr val="bg2"/>
              </a:solidFill>
              <a:effectLst/>
              <a:ea typeface="Times New Roman" panose="02020603050405020304" pitchFamily="18" charset="0"/>
            </a:endParaRPr>
          </a:p>
          <a:p>
            <a:pPr marL="342900" marR="0" lvl="0" indent="-342900">
              <a:spcBef>
                <a:spcPts val="0"/>
              </a:spcBef>
              <a:spcAft>
                <a:spcPts val="0"/>
              </a:spcAft>
              <a:buClr>
                <a:srgbClr val="000000"/>
              </a:buClr>
              <a:buFont typeface="Symbol" pitchFamily="2" charset="2"/>
              <a:buChar char=""/>
            </a:pPr>
            <a:r>
              <a:rPr lang="en-US" sz="1400" dirty="0">
                <a:solidFill>
                  <a:schemeClr val="bg2"/>
                </a:solidFill>
                <a:effectLst/>
                <a:ea typeface="Times New Roman" panose="02020603050405020304" pitchFamily="18" charset="0"/>
              </a:rPr>
              <a:t>Refer to the </a:t>
            </a:r>
            <a:r>
              <a:rPr lang="en-US" sz="1400" b="1" dirty="0">
                <a:solidFill>
                  <a:schemeClr val="bg2"/>
                </a:solidFill>
                <a:effectLst/>
                <a:ea typeface="Times New Roman" panose="02020603050405020304" pitchFamily="18" charset="0"/>
              </a:rPr>
              <a:t>UOM Symbols </a:t>
            </a:r>
            <a:r>
              <a:rPr lang="en-US" sz="1400" dirty="0">
                <a:solidFill>
                  <a:schemeClr val="bg2"/>
                </a:solidFill>
                <a:effectLst/>
                <a:ea typeface="Times New Roman" panose="02020603050405020304" pitchFamily="18" charset="0"/>
              </a:rPr>
              <a:t>handout</a:t>
            </a:r>
          </a:p>
          <a:p>
            <a:pPr marL="0" marR="0">
              <a:spcBef>
                <a:spcPts val="0"/>
              </a:spcBef>
              <a:spcAft>
                <a:spcPts val="0"/>
              </a:spcAft>
            </a:pPr>
            <a:r>
              <a:rPr lang="en-US" sz="1400" b="1" dirty="0">
                <a:solidFill>
                  <a:schemeClr val="bg2"/>
                </a:solidFill>
                <a:effectLst/>
                <a:ea typeface="Times New Roman" panose="02020603050405020304" pitchFamily="18" charset="0"/>
              </a:rPr>
              <a:t>Description: </a:t>
            </a:r>
            <a:endParaRPr lang="en-US" sz="1400" dirty="0">
              <a:solidFill>
                <a:schemeClr val="bg2"/>
              </a:solidFill>
              <a:effectLst/>
              <a:ea typeface="Times New Roman" panose="02020603050405020304" pitchFamily="18" charset="0"/>
            </a:endParaRPr>
          </a:p>
          <a:p>
            <a:pPr marL="342900" marR="0" lvl="0" indent="-342900">
              <a:spcBef>
                <a:spcPts val="0"/>
              </a:spcBef>
              <a:spcAft>
                <a:spcPts val="0"/>
              </a:spcAft>
              <a:buFont typeface="Symbol" pitchFamily="2" charset="2"/>
              <a:buChar char=""/>
            </a:pPr>
            <a:r>
              <a:rPr lang="en-US" sz="1400" i="1" u="sng" dirty="0">
                <a:solidFill>
                  <a:schemeClr val="bg2"/>
                </a:solidFill>
                <a:effectLst/>
                <a:ea typeface="Times New Roman" panose="02020603050405020304" pitchFamily="18" charset="0"/>
              </a:rPr>
              <a:t>Part 1:</a:t>
            </a:r>
            <a:r>
              <a:rPr lang="en-US" sz="1400" dirty="0">
                <a:solidFill>
                  <a:schemeClr val="bg2"/>
                </a:solidFill>
                <a:effectLst/>
                <a:ea typeface="Times New Roman" panose="02020603050405020304" pitchFamily="18" charset="0"/>
              </a:rPr>
              <a:t> </a:t>
            </a:r>
            <a:r>
              <a:rPr lang="en-US" sz="1400" i="1" dirty="0">
                <a:solidFill>
                  <a:schemeClr val="bg2"/>
                </a:solidFill>
                <a:effectLst/>
                <a:ea typeface="Times New Roman" panose="02020603050405020304" pitchFamily="18" charset="0"/>
              </a:rPr>
              <a:t>Noun, Modifier</a:t>
            </a:r>
            <a:endParaRPr lang="en-US" sz="1400" dirty="0">
              <a:solidFill>
                <a:schemeClr val="bg2"/>
              </a:solidFill>
              <a:effectLst/>
              <a:ea typeface="Times New Roman" panose="02020603050405020304" pitchFamily="18" charset="0"/>
            </a:endParaRPr>
          </a:p>
          <a:p>
            <a:pPr marL="342900" marR="0" lvl="0" indent="-342900">
              <a:spcBef>
                <a:spcPts val="0"/>
              </a:spcBef>
              <a:spcAft>
                <a:spcPts val="0"/>
              </a:spcAft>
              <a:buFont typeface="Symbol" pitchFamily="2" charset="2"/>
              <a:buChar char=""/>
            </a:pPr>
            <a:r>
              <a:rPr lang="en-US" sz="1400" i="1" u="sng" dirty="0">
                <a:solidFill>
                  <a:schemeClr val="bg2"/>
                </a:solidFill>
                <a:effectLst/>
                <a:ea typeface="Times New Roman" panose="02020603050405020304" pitchFamily="18" charset="0"/>
              </a:rPr>
              <a:t>Part 2: </a:t>
            </a:r>
            <a:r>
              <a:rPr lang="en-US" sz="1400" dirty="0">
                <a:solidFill>
                  <a:schemeClr val="bg2"/>
                </a:solidFill>
                <a:effectLst/>
                <a:ea typeface="Times New Roman" panose="02020603050405020304" pitchFamily="18" charset="0"/>
              </a:rPr>
              <a:t>PURPOSE: </a:t>
            </a:r>
            <a:r>
              <a:rPr lang="en-US" sz="1400" i="1" dirty="0">
                <a:solidFill>
                  <a:schemeClr val="bg2"/>
                </a:solidFill>
                <a:effectLst/>
                <a:ea typeface="Times New Roman" panose="02020603050405020304" pitchFamily="18" charset="0"/>
              </a:rPr>
              <a:t>Explanation </a:t>
            </a:r>
            <a:endParaRPr lang="en-US" sz="1400" dirty="0">
              <a:solidFill>
                <a:schemeClr val="bg2"/>
              </a:solidFill>
              <a:effectLst/>
              <a:ea typeface="Times New Roman" panose="02020603050405020304" pitchFamily="18" charset="0"/>
            </a:endParaRPr>
          </a:p>
          <a:p>
            <a:pPr marL="342900" marR="0" lvl="0" indent="-342900">
              <a:spcBef>
                <a:spcPts val="0"/>
              </a:spcBef>
              <a:spcAft>
                <a:spcPts val="0"/>
              </a:spcAft>
              <a:buFont typeface="Symbol" pitchFamily="2" charset="2"/>
              <a:buChar char=""/>
            </a:pPr>
            <a:r>
              <a:rPr lang="en-US" sz="1400" i="1" u="sng" dirty="0">
                <a:solidFill>
                  <a:schemeClr val="bg2"/>
                </a:solidFill>
                <a:effectLst/>
                <a:ea typeface="Times New Roman" panose="02020603050405020304" pitchFamily="18" charset="0"/>
              </a:rPr>
              <a:t>Part 3:</a:t>
            </a:r>
            <a:r>
              <a:rPr lang="en-US" sz="1400" i="1" dirty="0">
                <a:solidFill>
                  <a:schemeClr val="bg2"/>
                </a:solidFill>
                <a:effectLst/>
                <a:ea typeface="Times New Roman" panose="02020603050405020304" pitchFamily="18" charset="0"/>
              </a:rPr>
              <a:t> Purchase Details </a:t>
            </a:r>
            <a:endParaRPr lang="en-US" sz="1400" dirty="0">
              <a:solidFill>
                <a:schemeClr val="bg2"/>
              </a:solidFill>
              <a:effectLst/>
              <a:ea typeface="Times New Roman" panose="02020603050405020304" pitchFamily="18" charset="0"/>
            </a:endParaRPr>
          </a:p>
          <a:p>
            <a:pPr marL="0" marR="0">
              <a:spcBef>
                <a:spcPts val="0"/>
              </a:spcBef>
              <a:spcAft>
                <a:spcPts val="0"/>
              </a:spcAft>
            </a:pPr>
            <a:r>
              <a:rPr lang="en-US" sz="1400" b="1" dirty="0">
                <a:solidFill>
                  <a:schemeClr val="bg2"/>
                </a:solidFill>
                <a:effectLst/>
                <a:ea typeface="Times New Roman" panose="02020603050405020304" pitchFamily="18" charset="0"/>
              </a:rPr>
              <a:t>Catalog Number:</a:t>
            </a:r>
            <a:endParaRPr lang="en-US" sz="1400" dirty="0">
              <a:solidFill>
                <a:schemeClr val="bg2"/>
              </a:solidFill>
              <a:effectLst/>
              <a:ea typeface="Times New Roman" panose="02020603050405020304" pitchFamily="18" charset="0"/>
            </a:endParaRPr>
          </a:p>
          <a:p>
            <a:pPr marL="342900" marR="0" lvl="0" indent="-342900">
              <a:spcBef>
                <a:spcPts val="0"/>
              </a:spcBef>
              <a:spcAft>
                <a:spcPts val="0"/>
              </a:spcAft>
              <a:buFont typeface="Symbol" pitchFamily="2" charset="2"/>
              <a:buChar char=""/>
            </a:pPr>
            <a:r>
              <a:rPr lang="en-US" sz="1400" dirty="0">
                <a:solidFill>
                  <a:schemeClr val="bg2"/>
                </a:solidFill>
                <a:effectLst/>
                <a:ea typeface="Times New Roman" panose="02020603050405020304" pitchFamily="18" charset="0"/>
              </a:rPr>
              <a:t>Part #/Manufacturer #/SKU</a:t>
            </a:r>
          </a:p>
          <a:p>
            <a:pPr marL="0" marR="0">
              <a:spcBef>
                <a:spcPts val="0"/>
              </a:spcBef>
              <a:spcAft>
                <a:spcPts val="0"/>
              </a:spcAft>
            </a:pPr>
            <a:r>
              <a:rPr lang="en-US" sz="1400" b="1" dirty="0">
                <a:solidFill>
                  <a:schemeClr val="bg2"/>
                </a:solidFill>
                <a:effectLst/>
                <a:ea typeface="Times New Roman" panose="02020603050405020304" pitchFamily="18" charset="0"/>
              </a:rPr>
              <a:t>Unit Price:</a:t>
            </a:r>
            <a:r>
              <a:rPr lang="en-US" sz="1400" dirty="0">
                <a:solidFill>
                  <a:schemeClr val="bg2"/>
                </a:solidFill>
                <a:effectLst/>
                <a:ea typeface="Times New Roman" panose="02020603050405020304" pitchFamily="18" charset="0"/>
              </a:rPr>
              <a:t> </a:t>
            </a:r>
          </a:p>
          <a:p>
            <a:pPr marL="342900" marR="0" lvl="0" indent="-342900">
              <a:spcBef>
                <a:spcPts val="0"/>
              </a:spcBef>
              <a:spcAft>
                <a:spcPts val="0"/>
              </a:spcAft>
              <a:buClr>
                <a:srgbClr val="000000"/>
              </a:buClr>
              <a:buFont typeface="Symbol" pitchFamily="2" charset="2"/>
              <a:buChar char=""/>
            </a:pPr>
            <a:r>
              <a:rPr lang="en-US" sz="1400" dirty="0">
                <a:solidFill>
                  <a:schemeClr val="bg2"/>
                </a:solidFill>
                <a:effectLst/>
                <a:ea typeface="Times New Roman" panose="02020603050405020304" pitchFamily="18" charset="0"/>
              </a:rPr>
              <a:t>$USD </a:t>
            </a:r>
            <a:r>
              <a:rPr lang="en-US" sz="1400" b="1" dirty="0">
                <a:solidFill>
                  <a:schemeClr val="bg2"/>
                </a:solidFill>
                <a:effectLst/>
                <a:ea typeface="Times New Roman" panose="02020603050405020304" pitchFamily="18" charset="0"/>
              </a:rPr>
              <a:t>MUST</a:t>
            </a:r>
            <a:r>
              <a:rPr lang="en-US" sz="1400" dirty="0">
                <a:solidFill>
                  <a:schemeClr val="bg2"/>
                </a:solidFill>
                <a:effectLst/>
                <a:ea typeface="Times New Roman" panose="02020603050405020304" pitchFamily="18" charset="0"/>
              </a:rPr>
              <a:t> match the UOM for each line  item based on the invoice/quote received from the supplier</a:t>
            </a:r>
          </a:p>
          <a:p>
            <a:pPr marL="0" marR="0">
              <a:spcBef>
                <a:spcPts val="0"/>
              </a:spcBef>
              <a:spcAft>
                <a:spcPts val="0"/>
              </a:spcAft>
            </a:pPr>
            <a:r>
              <a:rPr lang="en-US" sz="1400" b="1" dirty="0">
                <a:solidFill>
                  <a:schemeClr val="bg2"/>
                </a:solidFill>
                <a:effectLst/>
                <a:ea typeface="Times New Roman" panose="02020603050405020304" pitchFamily="18" charset="0"/>
              </a:rPr>
              <a:t>Taxable:</a:t>
            </a:r>
            <a:r>
              <a:rPr lang="en-US" sz="1400" dirty="0">
                <a:solidFill>
                  <a:schemeClr val="bg2"/>
                </a:solidFill>
                <a:effectLst/>
                <a:ea typeface="Times New Roman" panose="02020603050405020304" pitchFamily="18" charset="0"/>
              </a:rPr>
              <a:t> </a:t>
            </a:r>
          </a:p>
          <a:p>
            <a:pPr marL="342900" marR="0" lvl="0" indent="-342900">
              <a:spcBef>
                <a:spcPts val="0"/>
              </a:spcBef>
              <a:spcAft>
                <a:spcPts val="0"/>
              </a:spcAft>
              <a:buClr>
                <a:srgbClr val="000000"/>
              </a:buClr>
              <a:buFont typeface="Symbol" pitchFamily="2" charset="2"/>
              <a:buChar char=""/>
            </a:pPr>
            <a:r>
              <a:rPr lang="en-US" sz="1400" dirty="0">
                <a:solidFill>
                  <a:schemeClr val="bg2"/>
                </a:solidFill>
                <a:effectLst/>
                <a:ea typeface="Times New Roman" panose="02020603050405020304" pitchFamily="18" charset="0"/>
              </a:rPr>
              <a:t>Generally all good(s) are taxable; research good(s) may be permitted to reduced sales tax terms if applicable</a:t>
            </a:r>
          </a:p>
          <a:p>
            <a:pPr marL="0" marR="0">
              <a:spcBef>
                <a:spcPts val="0"/>
              </a:spcBef>
              <a:spcAft>
                <a:spcPts val="0"/>
              </a:spcAft>
            </a:pPr>
            <a:r>
              <a:rPr lang="en-US" sz="1400" b="1" dirty="0">
                <a:solidFill>
                  <a:schemeClr val="bg2"/>
                </a:solidFill>
                <a:effectLst/>
                <a:ea typeface="Times New Roman" panose="02020603050405020304" pitchFamily="18" charset="0"/>
              </a:rPr>
              <a:t>Expected Delivery: </a:t>
            </a:r>
            <a:endParaRPr lang="en-US" sz="1400" dirty="0">
              <a:solidFill>
                <a:schemeClr val="bg2"/>
              </a:solidFill>
              <a:effectLst/>
              <a:ea typeface="Times New Roman" panose="02020603050405020304" pitchFamily="18" charset="0"/>
            </a:endParaRPr>
          </a:p>
          <a:p>
            <a:pPr marL="342900" marR="0" lvl="0" indent="-342900">
              <a:spcBef>
                <a:spcPts val="0"/>
              </a:spcBef>
              <a:spcAft>
                <a:spcPts val="0"/>
              </a:spcAft>
              <a:buClr>
                <a:srgbClr val="000000"/>
              </a:buClr>
              <a:buFont typeface="Symbol" pitchFamily="2" charset="2"/>
              <a:buChar char=""/>
            </a:pPr>
            <a:r>
              <a:rPr lang="en-US" sz="1400" dirty="0">
                <a:solidFill>
                  <a:schemeClr val="bg2"/>
                </a:solidFill>
                <a:effectLst/>
                <a:ea typeface="Times New Roman" panose="02020603050405020304" pitchFamily="18" charset="0"/>
              </a:rPr>
              <a:t>Expected delivery date of item(s)</a:t>
            </a:r>
          </a:p>
          <a:p>
            <a:pPr marL="0" marR="0">
              <a:spcBef>
                <a:spcPts val="0"/>
              </a:spcBef>
              <a:spcAft>
                <a:spcPts val="0"/>
              </a:spcAft>
            </a:pPr>
            <a:r>
              <a:rPr lang="en-US" sz="1200" dirty="0">
                <a:solidFill>
                  <a:schemeClr val="bg2"/>
                </a:solidFill>
                <a:effectLst/>
                <a:ea typeface="Times New Roman" panose="02020603050405020304" pitchFamily="18" charset="0"/>
              </a:rPr>
              <a:t> </a:t>
            </a:r>
          </a:p>
        </p:txBody>
      </p:sp>
    </p:spTree>
    <p:extLst>
      <p:ext uri="{BB962C8B-B14F-4D97-AF65-F5344CB8AC3E}">
        <p14:creationId xmlns:p14="http://schemas.microsoft.com/office/powerpoint/2010/main" val="8049935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C5BBF0F-701B-964B-8B4D-C53718EDB1B1}"/>
              </a:ext>
            </a:extLst>
          </p:cNvPr>
          <p:cNvGrpSpPr/>
          <p:nvPr/>
        </p:nvGrpSpPr>
        <p:grpSpPr>
          <a:xfrm>
            <a:off x="152400" y="0"/>
            <a:ext cx="1143000" cy="609600"/>
            <a:chOff x="184711" y="180200"/>
            <a:chExt cx="1143000" cy="609600"/>
          </a:xfrm>
        </p:grpSpPr>
        <p:sp>
          <p:nvSpPr>
            <p:cNvPr id="11" name="TextBox 10">
              <a:extLst>
                <a:ext uri="{FF2B5EF4-FFF2-40B4-BE49-F238E27FC236}">
                  <a16:creationId xmlns:a16="http://schemas.microsoft.com/office/drawing/2014/main" id="{7FF124E9-5A53-B94C-A618-C0280EA21839}"/>
                </a:ext>
              </a:extLst>
            </p:cNvPr>
            <p:cNvSpPr txBox="1"/>
            <p:nvPr/>
          </p:nvSpPr>
          <p:spPr>
            <a:xfrm>
              <a:off x="413311" y="180200"/>
              <a:ext cx="914400" cy="276999"/>
            </a:xfrm>
            <a:prstGeom prst="rect">
              <a:avLst/>
            </a:prstGeom>
            <a:noFill/>
          </p:spPr>
          <p:txBody>
            <a:bodyPr wrap="square" rtlCol="0">
              <a:spAutoFit/>
            </a:bodyPr>
            <a:lstStyle/>
            <a:p>
              <a:r>
                <a:rPr lang="en-US" sz="1200">
                  <a:latin typeface="Garamond" panose="02020404030301010803" pitchFamily="18" charset="0"/>
                </a:rPr>
                <a:t>BAS</a:t>
              </a:r>
            </a:p>
          </p:txBody>
        </p:sp>
        <p:sp>
          <p:nvSpPr>
            <p:cNvPr id="12" name="TextBox 11">
              <a:extLst>
                <a:ext uri="{FF2B5EF4-FFF2-40B4-BE49-F238E27FC236}">
                  <a16:creationId xmlns:a16="http://schemas.microsoft.com/office/drawing/2014/main" id="{CE523915-AC4B-1046-A1ED-2A9939081E11}"/>
                </a:ext>
              </a:extLst>
            </p:cNvPr>
            <p:cNvSpPr txBox="1"/>
            <p:nvPr/>
          </p:nvSpPr>
          <p:spPr>
            <a:xfrm>
              <a:off x="184711" y="420468"/>
              <a:ext cx="838200" cy="369332"/>
            </a:xfrm>
            <a:prstGeom prst="rect">
              <a:avLst/>
            </a:prstGeom>
            <a:noFill/>
          </p:spPr>
          <p:txBody>
            <a:bodyPr wrap="square" rtlCol="0">
              <a:spAutoFit/>
            </a:bodyPr>
            <a:lstStyle/>
            <a:p>
              <a:pPr algn="ctr"/>
              <a:r>
                <a:rPr lang="en-US">
                  <a:latin typeface="Garamond" panose="02020404030301010803" pitchFamily="18" charset="0"/>
                </a:rPr>
                <a:t>BFS</a:t>
              </a:r>
            </a:p>
          </p:txBody>
        </p:sp>
      </p:grpSp>
      <p:grpSp>
        <p:nvGrpSpPr>
          <p:cNvPr id="20" name="Group 19">
            <a:extLst>
              <a:ext uri="{FF2B5EF4-FFF2-40B4-BE49-F238E27FC236}">
                <a16:creationId xmlns:a16="http://schemas.microsoft.com/office/drawing/2014/main" id="{A743B86B-1091-B14E-A6FD-FD5443A64130}"/>
              </a:ext>
            </a:extLst>
          </p:cNvPr>
          <p:cNvGrpSpPr/>
          <p:nvPr/>
        </p:nvGrpSpPr>
        <p:grpSpPr>
          <a:xfrm>
            <a:off x="9372600" y="243038"/>
            <a:ext cx="2558489" cy="428323"/>
            <a:chOff x="9212595" y="364590"/>
            <a:chExt cx="2558489" cy="428323"/>
          </a:xfrm>
        </p:grpSpPr>
        <p:sp>
          <p:nvSpPr>
            <p:cNvPr id="21" name="object 4">
              <a:extLst>
                <a:ext uri="{FF2B5EF4-FFF2-40B4-BE49-F238E27FC236}">
                  <a16:creationId xmlns:a16="http://schemas.microsoft.com/office/drawing/2014/main" id="{E9CF30F1-9F3A-1549-A038-7415F797CA5F}"/>
                </a:ext>
              </a:extLst>
            </p:cNvPr>
            <p:cNvSpPr txBox="1"/>
            <p:nvPr/>
          </p:nvSpPr>
          <p:spPr>
            <a:xfrm>
              <a:off x="9954227" y="364590"/>
              <a:ext cx="1816857" cy="428322"/>
            </a:xfrm>
            <a:prstGeom prst="rect">
              <a:avLst/>
            </a:prstGeom>
            <a:solidFill>
              <a:srgbClr val="FFFFFF"/>
            </a:solidFill>
          </p:spPr>
          <p:txBody>
            <a:bodyPr vert="horz" wrap="square" lIns="0" tIns="53340" rIns="0" bIns="0" rtlCol="0">
              <a:spAutoFit/>
            </a:bodyPr>
            <a:lstStyle/>
            <a:p>
              <a:pPr marL="12700">
                <a:lnSpc>
                  <a:spcPct val="100000"/>
                </a:lnSpc>
                <a:spcBef>
                  <a:spcPts val="420"/>
                </a:spcBef>
              </a:pPr>
              <a:r>
                <a:rPr sz="900" b="1" spc="-160" dirty="0">
                  <a:solidFill>
                    <a:schemeClr val="bg2"/>
                  </a:solidFill>
                  <a:latin typeface="Arial"/>
                  <a:cs typeface="Arial"/>
                </a:rPr>
                <a:t>BFS  </a:t>
              </a:r>
              <a:r>
                <a:rPr sz="900" b="1" spc="-55" dirty="0">
                  <a:solidFill>
                    <a:schemeClr val="bg2"/>
                  </a:solidFill>
                  <a:latin typeface="Arial"/>
                  <a:cs typeface="Arial"/>
                </a:rPr>
                <a:t>– </a:t>
              </a:r>
              <a:r>
                <a:rPr sz="900" b="1" spc="-105" dirty="0">
                  <a:solidFill>
                    <a:schemeClr val="bg2"/>
                  </a:solidFill>
                  <a:latin typeface="Arial"/>
                  <a:cs typeface="Arial"/>
                </a:rPr>
                <a:t>Business  </a:t>
              </a:r>
              <a:r>
                <a:rPr sz="900" b="1" spc="-20" dirty="0">
                  <a:solidFill>
                    <a:schemeClr val="bg2"/>
                  </a:solidFill>
                  <a:latin typeface="Arial"/>
                  <a:cs typeface="Arial"/>
                </a:rPr>
                <a:t>&amp; </a:t>
              </a:r>
              <a:r>
                <a:rPr sz="900" b="1" spc="-75" dirty="0">
                  <a:solidFill>
                    <a:schemeClr val="bg2"/>
                  </a:solidFill>
                  <a:latin typeface="Arial"/>
                  <a:cs typeface="Arial"/>
                </a:rPr>
                <a:t>Financial</a:t>
              </a:r>
              <a:r>
                <a:rPr sz="900" b="1" spc="-85" dirty="0">
                  <a:solidFill>
                    <a:schemeClr val="bg2"/>
                  </a:solidFill>
                  <a:latin typeface="Arial"/>
                  <a:cs typeface="Arial"/>
                </a:rPr>
                <a:t> </a:t>
              </a:r>
              <a:r>
                <a:rPr sz="900" b="1" spc="-90" dirty="0">
                  <a:solidFill>
                    <a:schemeClr val="bg2"/>
                  </a:solidFill>
                  <a:latin typeface="Arial"/>
                  <a:cs typeface="Arial"/>
                </a:rPr>
                <a:t>Services</a:t>
              </a:r>
              <a:endParaRPr sz="900" dirty="0">
                <a:solidFill>
                  <a:schemeClr val="bg2"/>
                </a:solidFill>
                <a:latin typeface="Arial"/>
                <a:cs typeface="Arial"/>
              </a:endParaRPr>
            </a:p>
            <a:p>
              <a:pPr marL="12700">
                <a:lnSpc>
                  <a:spcPct val="100000"/>
                </a:lnSpc>
                <a:spcBef>
                  <a:spcPts val="215"/>
                </a:spcBef>
              </a:pPr>
              <a:r>
                <a:rPr sz="600" i="1" spc="-55" dirty="0">
                  <a:solidFill>
                    <a:schemeClr val="bg2"/>
                  </a:solidFill>
                  <a:latin typeface="Arial"/>
                  <a:cs typeface="Arial"/>
                </a:rPr>
                <a:t>A </a:t>
              </a:r>
              <a:r>
                <a:rPr sz="600" i="1" spc="-30" dirty="0">
                  <a:solidFill>
                    <a:schemeClr val="bg2"/>
                  </a:solidFill>
                  <a:latin typeface="Arial"/>
                  <a:cs typeface="Arial"/>
                </a:rPr>
                <a:t>Division </a:t>
              </a:r>
              <a:r>
                <a:rPr sz="600" i="1" spc="-10" dirty="0">
                  <a:solidFill>
                    <a:schemeClr val="bg2"/>
                  </a:solidFill>
                  <a:latin typeface="Arial"/>
                  <a:cs typeface="Arial"/>
                </a:rPr>
                <a:t>of </a:t>
              </a:r>
              <a:r>
                <a:rPr sz="600" i="1" spc="-55" dirty="0">
                  <a:solidFill>
                    <a:schemeClr val="bg2"/>
                  </a:solidFill>
                  <a:latin typeface="Arial"/>
                  <a:cs typeface="Arial"/>
                </a:rPr>
                <a:t>Business  </a:t>
              </a:r>
              <a:r>
                <a:rPr sz="600" i="1" dirty="0">
                  <a:solidFill>
                    <a:schemeClr val="bg2"/>
                  </a:solidFill>
                  <a:latin typeface="Arial"/>
                  <a:cs typeface="Arial"/>
                </a:rPr>
                <a:t>&amp; </a:t>
              </a:r>
              <a:r>
                <a:rPr sz="600" i="1" spc="-20" dirty="0">
                  <a:solidFill>
                    <a:schemeClr val="bg2"/>
                  </a:solidFill>
                  <a:latin typeface="Arial"/>
                  <a:cs typeface="Arial"/>
                </a:rPr>
                <a:t>Administration </a:t>
              </a:r>
              <a:r>
                <a:rPr sz="600" i="1" spc="-50" dirty="0">
                  <a:solidFill>
                    <a:schemeClr val="bg2"/>
                  </a:solidFill>
                  <a:latin typeface="Arial"/>
                  <a:cs typeface="Arial"/>
                </a:rPr>
                <a:t>Services</a:t>
              </a:r>
              <a:r>
                <a:rPr sz="600" i="1" spc="-45" dirty="0">
                  <a:solidFill>
                    <a:schemeClr val="bg2"/>
                  </a:solidFill>
                  <a:latin typeface="Arial"/>
                  <a:cs typeface="Arial"/>
                </a:rPr>
                <a:t> </a:t>
              </a:r>
              <a:r>
                <a:rPr sz="600" i="1" spc="-65" dirty="0">
                  <a:solidFill>
                    <a:schemeClr val="bg2"/>
                  </a:solidFill>
                  <a:latin typeface="Arial"/>
                  <a:cs typeface="Arial"/>
                </a:rPr>
                <a:t>(BAS)</a:t>
              </a:r>
              <a:endParaRPr lang="en-US" sz="600" i="1" spc="-65" dirty="0">
                <a:solidFill>
                  <a:schemeClr val="bg2"/>
                </a:solidFill>
                <a:latin typeface="Arial"/>
                <a:cs typeface="Arial"/>
              </a:endParaRPr>
            </a:p>
            <a:p>
              <a:pPr marL="12700">
                <a:lnSpc>
                  <a:spcPct val="100000"/>
                </a:lnSpc>
                <a:spcBef>
                  <a:spcPts val="215"/>
                </a:spcBef>
              </a:pPr>
              <a:endParaRPr sz="600" dirty="0">
                <a:latin typeface="Arial"/>
                <a:cs typeface="Arial"/>
              </a:endParaRPr>
            </a:p>
          </p:txBody>
        </p:sp>
        <p:pic>
          <p:nvPicPr>
            <p:cNvPr id="22" name="Picture 21">
              <a:extLst>
                <a:ext uri="{FF2B5EF4-FFF2-40B4-BE49-F238E27FC236}">
                  <a16:creationId xmlns:a16="http://schemas.microsoft.com/office/drawing/2014/main" id="{4264052D-5A29-0E4B-AB7D-2C23156DC5FF}"/>
                </a:ext>
              </a:extLst>
            </p:cNvPr>
            <p:cNvPicPr>
              <a:picLocks noChangeAspect="1"/>
            </p:cNvPicPr>
            <p:nvPr/>
          </p:nvPicPr>
          <p:blipFill>
            <a:blip r:embed="rId2"/>
            <a:stretch>
              <a:fillRect/>
            </a:stretch>
          </p:blipFill>
          <p:spPr>
            <a:xfrm>
              <a:off x="9212595" y="364591"/>
              <a:ext cx="741632" cy="428322"/>
            </a:xfrm>
            <a:prstGeom prst="rect">
              <a:avLst/>
            </a:prstGeom>
          </p:spPr>
        </p:pic>
      </p:grpSp>
      <p:sp>
        <p:nvSpPr>
          <p:cNvPr id="23" name="Title 1">
            <a:extLst>
              <a:ext uri="{FF2B5EF4-FFF2-40B4-BE49-F238E27FC236}">
                <a16:creationId xmlns:a16="http://schemas.microsoft.com/office/drawing/2014/main" id="{BD52FCA7-1DE3-064F-9BF5-CD43E6DD4AD1}"/>
              </a:ext>
            </a:extLst>
          </p:cNvPr>
          <p:cNvSpPr>
            <a:spLocks noGrp="1"/>
          </p:cNvSpPr>
          <p:nvPr>
            <p:ph type="title"/>
          </p:nvPr>
        </p:nvSpPr>
        <p:spPr>
          <a:xfrm>
            <a:off x="1309036" y="240268"/>
            <a:ext cx="10058400" cy="1371600"/>
          </a:xfrm>
        </p:spPr>
        <p:txBody>
          <a:bodyPr>
            <a:normAutofit/>
          </a:bodyPr>
          <a:lstStyle/>
          <a:p>
            <a:r>
              <a:rPr lang="en-US" sz="4000" b="1" dirty="0">
                <a:solidFill>
                  <a:schemeClr val="bg2"/>
                </a:solidFill>
                <a:latin typeface="Garamond" panose="02020404030301010803" pitchFamily="18" charset="0"/>
              </a:rPr>
              <a:t>Good/Product(s) </a:t>
            </a:r>
            <a:r>
              <a:rPr lang="en-US" sz="4000" dirty="0">
                <a:solidFill>
                  <a:schemeClr val="bg2"/>
                </a:solidFill>
                <a:latin typeface="Garamond" panose="02020404030301010803" pitchFamily="18" charset="0"/>
              </a:rPr>
              <a:t>| Example 1</a:t>
            </a:r>
            <a:endParaRPr lang="en-US" sz="4000" b="1" dirty="0">
              <a:solidFill>
                <a:schemeClr val="bg2"/>
              </a:solidFill>
              <a:latin typeface="Garamond" panose="02020404030301010803" pitchFamily="18" charset="0"/>
            </a:endParaRPr>
          </a:p>
        </p:txBody>
      </p:sp>
      <p:pic>
        <p:nvPicPr>
          <p:cNvPr id="13" name="Picture 12" descr="A screenshot of a cell phone&#10;&#10;Description automatically generated">
            <a:extLst>
              <a:ext uri="{FF2B5EF4-FFF2-40B4-BE49-F238E27FC236}">
                <a16:creationId xmlns:a16="http://schemas.microsoft.com/office/drawing/2014/main" id="{555F22D8-F1F3-9A4A-807E-FE090B24AE05}"/>
              </a:ext>
            </a:extLst>
          </p:cNvPr>
          <p:cNvPicPr/>
          <p:nvPr/>
        </p:nvPicPr>
        <p:blipFill>
          <a:blip r:embed="rId3">
            <a:extLst>
              <a:ext uri="{28A0092B-C50C-407E-A947-70E740481C1C}">
                <a14:useLocalDpi xmlns:a14="http://schemas.microsoft.com/office/drawing/2010/main" val="0"/>
              </a:ext>
            </a:extLst>
          </a:blip>
          <a:stretch>
            <a:fillRect/>
          </a:stretch>
        </p:blipFill>
        <p:spPr>
          <a:xfrm>
            <a:off x="152400" y="1789018"/>
            <a:ext cx="6992669" cy="41811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Graphic 13">
            <a:extLst>
              <a:ext uri="{FF2B5EF4-FFF2-40B4-BE49-F238E27FC236}">
                <a16:creationId xmlns:a16="http://schemas.microsoft.com/office/drawing/2014/main" id="{5294C0A2-F3A3-EA49-BF11-F5C28268EDFB}"/>
              </a:ext>
            </a:extLst>
          </p:cNvPr>
          <p:cNvPicPr>
            <a:picLocks noChangeAspect="1"/>
          </p:cNvPicPr>
          <p:nvPr/>
        </p:nvPicPr>
        <p:blipFill>
          <a:blip r:embed="rId4">
            <a:extLst>
              <a:ext uri="{96DAC541-7B7A-43D3-8B79-37D633B846F1}">
                <asvg:svgBlip xmlns="" xmlns:asvg="http://schemas.microsoft.com/office/drawing/2016/SVG/main" r:embed="rId5"/>
              </a:ext>
            </a:extLst>
          </a:blip>
          <a:srcRect/>
          <a:stretch/>
        </p:blipFill>
        <p:spPr>
          <a:xfrm>
            <a:off x="6939216" y="838200"/>
            <a:ext cx="5487945" cy="5487945"/>
          </a:xfrm>
          <a:prstGeom prst="rect">
            <a:avLst/>
          </a:prstGeom>
        </p:spPr>
      </p:pic>
      <p:sp>
        <p:nvSpPr>
          <p:cNvPr id="15" name="Text Box 220">
            <a:extLst>
              <a:ext uri="{FF2B5EF4-FFF2-40B4-BE49-F238E27FC236}">
                <a16:creationId xmlns:a16="http://schemas.microsoft.com/office/drawing/2014/main" id="{BF37AC8E-9681-A948-9A1B-7F21239BD3AB}"/>
              </a:ext>
            </a:extLst>
          </p:cNvPr>
          <p:cNvSpPr txBox="1"/>
          <p:nvPr/>
        </p:nvSpPr>
        <p:spPr>
          <a:xfrm>
            <a:off x="7435288" y="2590800"/>
            <a:ext cx="4495800" cy="2998409"/>
          </a:xfrm>
          <a:prstGeom prst="rect">
            <a:avLst/>
          </a:prstGeom>
          <a:noFill/>
          <a:ln w="6350">
            <a:noFill/>
          </a:ln>
          <a:effectLst>
            <a:outerShdw blurRad="50800" dist="38100" dir="2700000" algn="tl" rotWithShape="0">
              <a:prstClr val="black">
                <a:alpha val="40000"/>
              </a:prstClr>
            </a:outerShdw>
          </a:effectLst>
          <a:scene3d>
            <a:camera prst="orthographicFront"/>
            <a:lightRig rig="threePt" dir="t"/>
          </a:scene3d>
          <a:sp3d>
            <a:bevelT/>
          </a:sp3d>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2400" b="1" dirty="0">
                <a:solidFill>
                  <a:schemeClr val="bg2"/>
                </a:solidFill>
                <a:effectLst/>
                <a:latin typeface="+mj-lt"/>
                <a:ea typeface="Times New Roman" panose="02020603050405020304" pitchFamily="18" charset="0"/>
              </a:rPr>
              <a:t>Scenario #1</a:t>
            </a:r>
            <a:r>
              <a:rPr lang="en-US" sz="2000" dirty="0">
                <a:solidFill>
                  <a:schemeClr val="bg2"/>
                </a:solidFill>
                <a:latin typeface="+mj-lt"/>
                <a:ea typeface="Times New Roman" panose="02020603050405020304" pitchFamily="18" charset="0"/>
              </a:rPr>
              <a:t> </a:t>
            </a:r>
          </a:p>
          <a:p>
            <a:pPr marL="342900" marR="0" indent="-342900">
              <a:spcBef>
                <a:spcPts val="0"/>
              </a:spcBef>
              <a:spcAft>
                <a:spcPts val="0"/>
              </a:spcAft>
              <a:buFont typeface="Arial" panose="020B0604020202020204" pitchFamily="34" charset="0"/>
              <a:buChar char="•"/>
            </a:pPr>
            <a:r>
              <a:rPr lang="en-US" sz="2000" b="1" dirty="0">
                <a:solidFill>
                  <a:schemeClr val="bg2"/>
                </a:solidFill>
                <a:latin typeface="+mj-lt"/>
                <a:ea typeface="Times New Roman" panose="02020603050405020304" pitchFamily="18" charset="0"/>
              </a:rPr>
              <a:t>Department: ITS</a:t>
            </a:r>
          </a:p>
          <a:p>
            <a:pPr marL="342900" marR="0" indent="-342900">
              <a:spcBef>
                <a:spcPts val="0"/>
              </a:spcBef>
              <a:spcAft>
                <a:spcPts val="0"/>
              </a:spcAft>
              <a:buFont typeface="Arial" panose="020B0604020202020204" pitchFamily="34" charset="0"/>
              <a:buChar char="•"/>
            </a:pPr>
            <a:r>
              <a:rPr lang="en-US" sz="2000" b="1" dirty="0">
                <a:solidFill>
                  <a:schemeClr val="bg2"/>
                </a:solidFill>
                <a:latin typeface="+mj-lt"/>
                <a:ea typeface="Times New Roman" panose="02020603050405020304" pitchFamily="18" charset="0"/>
              </a:rPr>
              <a:t>Lease for </a:t>
            </a:r>
            <a:r>
              <a:rPr lang="en-US" sz="2000" b="1" dirty="0">
                <a:solidFill>
                  <a:srgbClr val="FF0000"/>
                </a:solidFill>
                <a:latin typeface="+mj-lt"/>
                <a:ea typeface="Times New Roman" panose="02020603050405020304" pitchFamily="18" charset="0"/>
              </a:rPr>
              <a:t>20</a:t>
            </a:r>
            <a:r>
              <a:rPr lang="en-US" sz="2000" b="1" dirty="0">
                <a:solidFill>
                  <a:schemeClr val="bg2"/>
                </a:solidFill>
                <a:latin typeface="+mj-lt"/>
                <a:ea typeface="Times New Roman" panose="02020603050405020304" pitchFamily="18" charset="0"/>
              </a:rPr>
              <a:t> Dell laptops </a:t>
            </a:r>
          </a:p>
          <a:p>
            <a:pPr marL="800100" lvl="1" indent="-342900">
              <a:buFont typeface="Arial" panose="020B0604020202020204" pitchFamily="34" charset="0"/>
              <a:buChar char="•"/>
            </a:pPr>
            <a:r>
              <a:rPr lang="en-US" sz="2000" b="1" dirty="0">
                <a:solidFill>
                  <a:schemeClr val="bg2"/>
                </a:solidFill>
                <a:latin typeface="+mj-lt"/>
                <a:ea typeface="Times New Roman" panose="02020603050405020304" pitchFamily="18" charset="0"/>
              </a:rPr>
              <a:t>7 (</a:t>
            </a:r>
            <a:r>
              <a:rPr lang="en-US" sz="2000" b="1" i="1" dirty="0">
                <a:solidFill>
                  <a:schemeClr val="bg2"/>
                </a:solidFill>
                <a:latin typeface="+mj-lt"/>
                <a:ea typeface="Times New Roman" panose="02020603050405020304" pitchFamily="18" charset="0"/>
              </a:rPr>
              <a:t>Model 7390) </a:t>
            </a:r>
          </a:p>
          <a:p>
            <a:pPr marL="800100" lvl="1" indent="-342900">
              <a:buFont typeface="Arial" panose="020B0604020202020204" pitchFamily="34" charset="0"/>
              <a:buChar char="•"/>
            </a:pPr>
            <a:r>
              <a:rPr lang="en-US" sz="2000" b="1" dirty="0">
                <a:solidFill>
                  <a:schemeClr val="bg2"/>
                </a:solidFill>
                <a:latin typeface="+mj-lt"/>
                <a:ea typeface="Times New Roman" panose="02020603050405020304" pitchFamily="18" charset="0"/>
              </a:rPr>
              <a:t>13 (</a:t>
            </a:r>
            <a:r>
              <a:rPr lang="en-US" sz="2000" b="1" i="1" dirty="0">
                <a:solidFill>
                  <a:schemeClr val="bg2"/>
                </a:solidFill>
                <a:latin typeface="+mj-lt"/>
                <a:ea typeface="Times New Roman" panose="02020603050405020304" pitchFamily="18" charset="0"/>
              </a:rPr>
              <a:t>Model 5490)</a:t>
            </a:r>
          </a:p>
          <a:p>
            <a:pPr marL="342900" indent="-342900">
              <a:buFont typeface="Arial" panose="020B0604020202020204" pitchFamily="34" charset="0"/>
              <a:buChar char="•"/>
            </a:pPr>
            <a:r>
              <a:rPr lang="en-US" sz="2000" b="1" dirty="0">
                <a:solidFill>
                  <a:schemeClr val="bg2"/>
                </a:solidFill>
                <a:latin typeface="+mj-lt"/>
                <a:ea typeface="Times New Roman" panose="02020603050405020304" pitchFamily="18" charset="0"/>
              </a:rPr>
              <a:t>Lease agreement: </a:t>
            </a:r>
            <a:r>
              <a:rPr lang="en-US" sz="2000" b="1" i="1" dirty="0">
                <a:solidFill>
                  <a:schemeClr val="bg2"/>
                </a:solidFill>
                <a:latin typeface="+mj-lt"/>
                <a:ea typeface="Times New Roman" panose="02020603050405020304" pitchFamily="18" charset="0"/>
              </a:rPr>
              <a:t>4 years (48 months)</a:t>
            </a:r>
          </a:p>
          <a:p>
            <a:pPr marL="342900" indent="-342900">
              <a:buFont typeface="Arial" panose="020B0604020202020204" pitchFamily="34" charset="0"/>
              <a:buChar char="•"/>
            </a:pPr>
            <a:r>
              <a:rPr lang="en-US" sz="2000" b="1" dirty="0">
                <a:solidFill>
                  <a:schemeClr val="bg2"/>
                </a:solidFill>
                <a:latin typeface="+mj-lt"/>
                <a:ea typeface="Times New Roman" panose="02020603050405020304" pitchFamily="18" charset="0"/>
              </a:rPr>
              <a:t>Payment Frequency: </a:t>
            </a:r>
            <a:r>
              <a:rPr lang="en-US" sz="2000" b="1" i="1" dirty="0">
                <a:solidFill>
                  <a:schemeClr val="bg2"/>
                </a:solidFill>
                <a:latin typeface="+mj-lt"/>
                <a:ea typeface="Times New Roman" panose="02020603050405020304" pitchFamily="18" charset="0"/>
              </a:rPr>
              <a:t>Annual </a:t>
            </a:r>
          </a:p>
          <a:p>
            <a:pPr marL="342900" indent="-342900">
              <a:buFont typeface="Arial" panose="020B0604020202020204" pitchFamily="34" charset="0"/>
              <a:buChar char="•"/>
            </a:pPr>
            <a:r>
              <a:rPr lang="en-US" sz="2000" b="1" dirty="0">
                <a:solidFill>
                  <a:schemeClr val="bg2"/>
                </a:solidFill>
                <a:latin typeface="+mj-lt"/>
                <a:ea typeface="Times New Roman" panose="02020603050405020304" pitchFamily="18" charset="0"/>
              </a:rPr>
              <a:t>Estimated Delivery: </a:t>
            </a:r>
            <a:r>
              <a:rPr lang="en-US" sz="2000" b="1" i="1" dirty="0">
                <a:solidFill>
                  <a:schemeClr val="bg2"/>
                </a:solidFill>
                <a:latin typeface="+mj-lt"/>
                <a:ea typeface="Times New Roman" panose="02020603050405020304" pitchFamily="18" charset="0"/>
              </a:rPr>
              <a:t>1/09/2019</a:t>
            </a:r>
          </a:p>
        </p:txBody>
      </p:sp>
      <p:sp>
        <p:nvSpPr>
          <p:cNvPr id="2" name="Rectangle 1">
            <a:extLst>
              <a:ext uri="{FF2B5EF4-FFF2-40B4-BE49-F238E27FC236}">
                <a16:creationId xmlns:a16="http://schemas.microsoft.com/office/drawing/2014/main" id="{4C0C5531-D2FE-DC41-B7B0-6371680567E6}"/>
              </a:ext>
            </a:extLst>
          </p:cNvPr>
          <p:cNvSpPr/>
          <p:nvPr/>
        </p:nvSpPr>
        <p:spPr>
          <a:xfrm>
            <a:off x="4950221" y="5638800"/>
            <a:ext cx="2060179" cy="230832"/>
          </a:xfrm>
          <a:prstGeom prst="rect">
            <a:avLst/>
          </a:prstGeom>
        </p:spPr>
        <p:txBody>
          <a:bodyPr wrap="none">
            <a:spAutoFit/>
          </a:bodyPr>
          <a:lstStyle/>
          <a:p>
            <a:r>
              <a:rPr lang="en-US" sz="900" b="1" dirty="0">
                <a:solidFill>
                  <a:schemeClr val="bg2"/>
                </a:solidFill>
                <a:latin typeface="Times" pitchFamily="2" charset="0"/>
              </a:rPr>
              <a:t>Estimated delivery date: Jan. 09, 2018</a:t>
            </a:r>
          </a:p>
        </p:txBody>
      </p:sp>
    </p:spTree>
    <p:extLst>
      <p:ext uri="{BB962C8B-B14F-4D97-AF65-F5344CB8AC3E}">
        <p14:creationId xmlns:p14="http://schemas.microsoft.com/office/powerpoint/2010/main" val="38241894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C5BBF0F-701B-964B-8B4D-C53718EDB1B1}"/>
              </a:ext>
            </a:extLst>
          </p:cNvPr>
          <p:cNvGrpSpPr/>
          <p:nvPr/>
        </p:nvGrpSpPr>
        <p:grpSpPr>
          <a:xfrm>
            <a:off x="152400" y="0"/>
            <a:ext cx="1143000" cy="609600"/>
            <a:chOff x="184711" y="180200"/>
            <a:chExt cx="1143000" cy="609600"/>
          </a:xfrm>
        </p:grpSpPr>
        <p:sp>
          <p:nvSpPr>
            <p:cNvPr id="11" name="TextBox 10">
              <a:extLst>
                <a:ext uri="{FF2B5EF4-FFF2-40B4-BE49-F238E27FC236}">
                  <a16:creationId xmlns:a16="http://schemas.microsoft.com/office/drawing/2014/main" id="{7FF124E9-5A53-B94C-A618-C0280EA21839}"/>
                </a:ext>
              </a:extLst>
            </p:cNvPr>
            <p:cNvSpPr txBox="1"/>
            <p:nvPr/>
          </p:nvSpPr>
          <p:spPr>
            <a:xfrm>
              <a:off x="413311" y="180200"/>
              <a:ext cx="914400" cy="276999"/>
            </a:xfrm>
            <a:prstGeom prst="rect">
              <a:avLst/>
            </a:prstGeom>
            <a:noFill/>
          </p:spPr>
          <p:txBody>
            <a:bodyPr wrap="square" rtlCol="0">
              <a:spAutoFit/>
            </a:bodyPr>
            <a:lstStyle/>
            <a:p>
              <a:r>
                <a:rPr lang="en-US" sz="1200">
                  <a:latin typeface="Garamond" panose="02020404030301010803" pitchFamily="18" charset="0"/>
                </a:rPr>
                <a:t>BAS</a:t>
              </a:r>
            </a:p>
          </p:txBody>
        </p:sp>
        <p:sp>
          <p:nvSpPr>
            <p:cNvPr id="12" name="TextBox 11">
              <a:extLst>
                <a:ext uri="{FF2B5EF4-FFF2-40B4-BE49-F238E27FC236}">
                  <a16:creationId xmlns:a16="http://schemas.microsoft.com/office/drawing/2014/main" id="{CE523915-AC4B-1046-A1ED-2A9939081E11}"/>
                </a:ext>
              </a:extLst>
            </p:cNvPr>
            <p:cNvSpPr txBox="1"/>
            <p:nvPr/>
          </p:nvSpPr>
          <p:spPr>
            <a:xfrm>
              <a:off x="184711" y="420468"/>
              <a:ext cx="838200" cy="369332"/>
            </a:xfrm>
            <a:prstGeom prst="rect">
              <a:avLst/>
            </a:prstGeom>
            <a:noFill/>
          </p:spPr>
          <p:txBody>
            <a:bodyPr wrap="square" rtlCol="0">
              <a:spAutoFit/>
            </a:bodyPr>
            <a:lstStyle/>
            <a:p>
              <a:pPr algn="ctr"/>
              <a:r>
                <a:rPr lang="en-US">
                  <a:latin typeface="Garamond" panose="02020404030301010803" pitchFamily="18" charset="0"/>
                </a:rPr>
                <a:t>BFS</a:t>
              </a:r>
            </a:p>
          </p:txBody>
        </p:sp>
      </p:grpSp>
      <p:sp>
        <p:nvSpPr>
          <p:cNvPr id="23" name="Title 1">
            <a:extLst>
              <a:ext uri="{FF2B5EF4-FFF2-40B4-BE49-F238E27FC236}">
                <a16:creationId xmlns:a16="http://schemas.microsoft.com/office/drawing/2014/main" id="{BD52FCA7-1DE3-064F-9BF5-CD43E6DD4AD1}"/>
              </a:ext>
            </a:extLst>
          </p:cNvPr>
          <p:cNvSpPr>
            <a:spLocks noGrp="1"/>
          </p:cNvSpPr>
          <p:nvPr>
            <p:ph type="title"/>
          </p:nvPr>
        </p:nvSpPr>
        <p:spPr>
          <a:xfrm>
            <a:off x="1311853" y="1096362"/>
            <a:ext cx="10058400" cy="1371600"/>
          </a:xfrm>
        </p:spPr>
        <p:txBody>
          <a:bodyPr>
            <a:normAutofit/>
          </a:bodyPr>
          <a:lstStyle/>
          <a:p>
            <a:r>
              <a:rPr lang="en-US" sz="3600" b="1" u="sng" dirty="0">
                <a:solidFill>
                  <a:schemeClr val="bg2"/>
                </a:solidFill>
                <a:latin typeface="Garamond" panose="02020404030301010803" pitchFamily="18" charset="0"/>
              </a:rPr>
              <a:t>Year 1</a:t>
            </a:r>
          </a:p>
        </p:txBody>
      </p:sp>
      <p:grpSp>
        <p:nvGrpSpPr>
          <p:cNvPr id="2" name="Group 1">
            <a:extLst>
              <a:ext uri="{FF2B5EF4-FFF2-40B4-BE49-F238E27FC236}">
                <a16:creationId xmlns:a16="http://schemas.microsoft.com/office/drawing/2014/main" id="{3948E780-BD67-814A-8391-BD58C4B3041E}"/>
              </a:ext>
            </a:extLst>
          </p:cNvPr>
          <p:cNvGrpSpPr/>
          <p:nvPr/>
        </p:nvGrpSpPr>
        <p:grpSpPr>
          <a:xfrm>
            <a:off x="228600" y="2364861"/>
            <a:ext cx="5643128" cy="3959739"/>
            <a:chOff x="800496" y="1906908"/>
            <a:chExt cx="6199582" cy="4224528"/>
          </a:xfrm>
        </p:grpSpPr>
        <p:pic>
          <p:nvPicPr>
            <p:cNvPr id="29" name="Picture 28" descr="A screenshot of a cell phone&#10;&#10;Description automatically generated">
              <a:extLst>
                <a:ext uri="{FF2B5EF4-FFF2-40B4-BE49-F238E27FC236}">
                  <a16:creationId xmlns:a16="http://schemas.microsoft.com/office/drawing/2014/main" id="{92502B00-D91B-A748-BD66-DCB4928508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496" y="1906908"/>
              <a:ext cx="6199582" cy="42245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7" name="Text Box 148">
              <a:extLst>
                <a:ext uri="{FF2B5EF4-FFF2-40B4-BE49-F238E27FC236}">
                  <a16:creationId xmlns:a16="http://schemas.microsoft.com/office/drawing/2014/main" id="{54A6B57C-656F-7E49-A4ED-A20E36601EFD}"/>
                </a:ext>
              </a:extLst>
            </p:cNvPr>
            <p:cNvSpPr txBox="1"/>
            <p:nvPr/>
          </p:nvSpPr>
          <p:spPr>
            <a:xfrm>
              <a:off x="1645934" y="1971319"/>
              <a:ext cx="1767840" cy="33147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endParaRPr lang="en-US" sz="1200" b="1" dirty="0">
                <a:solidFill>
                  <a:schemeClr val="tx2"/>
                </a:solidFill>
                <a:effectLst/>
                <a:latin typeface="+mj-lt"/>
                <a:ea typeface="Times New Roman" panose="02020603050405020304" pitchFamily="18" charset="0"/>
              </a:endParaRPr>
            </a:p>
          </p:txBody>
        </p:sp>
        <p:sp>
          <p:nvSpPr>
            <p:cNvPr id="18" name="Text Box 147">
              <a:extLst>
                <a:ext uri="{FF2B5EF4-FFF2-40B4-BE49-F238E27FC236}">
                  <a16:creationId xmlns:a16="http://schemas.microsoft.com/office/drawing/2014/main" id="{24560896-482A-824D-AF99-89ECC6AF1C9E}"/>
                </a:ext>
              </a:extLst>
            </p:cNvPr>
            <p:cNvSpPr txBox="1"/>
            <p:nvPr/>
          </p:nvSpPr>
          <p:spPr>
            <a:xfrm>
              <a:off x="1676400" y="2678111"/>
              <a:ext cx="4100242" cy="112797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endParaRPr lang="en-US" sz="1200" b="1" i="1" dirty="0">
                <a:solidFill>
                  <a:schemeClr val="tx2"/>
                </a:solidFill>
                <a:latin typeface="+mj-lt"/>
                <a:ea typeface="Times New Roman" panose="02020603050405020304" pitchFamily="18" charset="0"/>
              </a:endParaRPr>
            </a:p>
            <a:p>
              <a:pPr marL="0" marR="0">
                <a:spcBef>
                  <a:spcPts val="0"/>
                </a:spcBef>
                <a:spcAft>
                  <a:spcPts val="0"/>
                </a:spcAft>
              </a:pPr>
              <a:endParaRPr lang="en-US" sz="1200" b="1" dirty="0">
                <a:solidFill>
                  <a:schemeClr val="tx2"/>
                </a:solidFill>
                <a:effectLst/>
                <a:latin typeface="+mj-lt"/>
                <a:ea typeface="Times New Roman" panose="02020603050405020304" pitchFamily="18" charset="0"/>
              </a:endParaRPr>
            </a:p>
          </p:txBody>
        </p:sp>
        <p:sp>
          <p:nvSpPr>
            <p:cNvPr id="19" name="Text Box 149">
              <a:extLst>
                <a:ext uri="{FF2B5EF4-FFF2-40B4-BE49-F238E27FC236}">
                  <a16:creationId xmlns:a16="http://schemas.microsoft.com/office/drawing/2014/main" id="{2FC32864-133E-AF44-8FDF-B2683D7E0F8F}"/>
                </a:ext>
              </a:extLst>
            </p:cNvPr>
            <p:cNvSpPr txBox="1"/>
            <p:nvPr/>
          </p:nvSpPr>
          <p:spPr>
            <a:xfrm>
              <a:off x="1645934" y="4822376"/>
              <a:ext cx="799911" cy="28702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endParaRPr lang="en-US" sz="1200" b="1" dirty="0">
                <a:solidFill>
                  <a:schemeClr val="tx2"/>
                </a:solidFill>
                <a:effectLst/>
                <a:latin typeface="+mj-lt"/>
                <a:ea typeface="Times New Roman" panose="02020603050405020304" pitchFamily="18" charset="0"/>
              </a:endParaRPr>
            </a:p>
          </p:txBody>
        </p:sp>
        <p:sp>
          <p:nvSpPr>
            <p:cNvPr id="24" name="Text Box 150">
              <a:extLst>
                <a:ext uri="{FF2B5EF4-FFF2-40B4-BE49-F238E27FC236}">
                  <a16:creationId xmlns:a16="http://schemas.microsoft.com/office/drawing/2014/main" id="{080ACDC4-44A4-9D4A-8E77-AEB85F95AD21}"/>
                </a:ext>
              </a:extLst>
            </p:cNvPr>
            <p:cNvSpPr txBox="1"/>
            <p:nvPr/>
          </p:nvSpPr>
          <p:spPr>
            <a:xfrm>
              <a:off x="1616960" y="5410495"/>
              <a:ext cx="1589778" cy="28702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endParaRPr lang="en-US" sz="1200" b="1" dirty="0">
                <a:solidFill>
                  <a:schemeClr val="tx2"/>
                </a:solidFill>
                <a:effectLst/>
                <a:latin typeface="+mj-lt"/>
                <a:ea typeface="Times New Roman" panose="02020603050405020304" pitchFamily="18" charset="0"/>
              </a:endParaRPr>
            </a:p>
          </p:txBody>
        </p:sp>
        <p:sp>
          <p:nvSpPr>
            <p:cNvPr id="27" name="Text Box 151">
              <a:extLst>
                <a:ext uri="{FF2B5EF4-FFF2-40B4-BE49-F238E27FC236}">
                  <a16:creationId xmlns:a16="http://schemas.microsoft.com/office/drawing/2014/main" id="{616DFFB1-FE2F-5F45-8CDF-0EACC3604EFA}"/>
                </a:ext>
              </a:extLst>
            </p:cNvPr>
            <p:cNvSpPr txBox="1"/>
            <p:nvPr/>
          </p:nvSpPr>
          <p:spPr>
            <a:xfrm>
              <a:off x="1616960" y="4455254"/>
              <a:ext cx="2506032" cy="28702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endParaRPr lang="en-US" sz="1200" b="1" dirty="0">
                <a:solidFill>
                  <a:schemeClr val="tx2"/>
                </a:solidFill>
                <a:effectLst/>
                <a:latin typeface="+mj-lt"/>
                <a:ea typeface="Times New Roman" panose="02020603050405020304" pitchFamily="18" charset="0"/>
              </a:endParaRPr>
            </a:p>
          </p:txBody>
        </p:sp>
      </p:grpSp>
      <p:grpSp>
        <p:nvGrpSpPr>
          <p:cNvPr id="42" name="Group 41">
            <a:extLst>
              <a:ext uri="{FF2B5EF4-FFF2-40B4-BE49-F238E27FC236}">
                <a16:creationId xmlns:a16="http://schemas.microsoft.com/office/drawing/2014/main" id="{A20EA23B-3837-AE4E-AE20-B8D57D700ADC}"/>
              </a:ext>
            </a:extLst>
          </p:cNvPr>
          <p:cNvGrpSpPr/>
          <p:nvPr/>
        </p:nvGrpSpPr>
        <p:grpSpPr>
          <a:xfrm>
            <a:off x="6235280" y="2364860"/>
            <a:ext cx="5643128" cy="3959739"/>
            <a:chOff x="800496" y="1906908"/>
            <a:chExt cx="6199582" cy="4224528"/>
          </a:xfrm>
        </p:grpSpPr>
        <p:pic>
          <p:nvPicPr>
            <p:cNvPr id="43" name="Picture 42" descr="A screenshot of a cell phone&#10;&#10;Description automatically generated">
              <a:extLst>
                <a:ext uri="{FF2B5EF4-FFF2-40B4-BE49-F238E27FC236}">
                  <a16:creationId xmlns:a16="http://schemas.microsoft.com/office/drawing/2014/main" id="{079FE1A8-4385-F04A-A51D-F126EAD579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496" y="1906908"/>
              <a:ext cx="6199582" cy="42245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4" name="Text Box 148">
              <a:extLst>
                <a:ext uri="{FF2B5EF4-FFF2-40B4-BE49-F238E27FC236}">
                  <a16:creationId xmlns:a16="http://schemas.microsoft.com/office/drawing/2014/main" id="{A081D30C-2714-E24E-9660-4272D3C0BB1D}"/>
                </a:ext>
              </a:extLst>
            </p:cNvPr>
            <p:cNvSpPr txBox="1"/>
            <p:nvPr/>
          </p:nvSpPr>
          <p:spPr>
            <a:xfrm>
              <a:off x="1645934" y="1971319"/>
              <a:ext cx="1767840" cy="33147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endParaRPr lang="en-US" sz="1200" b="1" dirty="0">
                <a:solidFill>
                  <a:schemeClr val="tx2"/>
                </a:solidFill>
                <a:effectLst/>
                <a:latin typeface="+mj-lt"/>
                <a:ea typeface="Times New Roman" panose="02020603050405020304" pitchFamily="18" charset="0"/>
              </a:endParaRPr>
            </a:p>
          </p:txBody>
        </p:sp>
        <p:sp>
          <p:nvSpPr>
            <p:cNvPr id="45" name="Text Box 147">
              <a:extLst>
                <a:ext uri="{FF2B5EF4-FFF2-40B4-BE49-F238E27FC236}">
                  <a16:creationId xmlns:a16="http://schemas.microsoft.com/office/drawing/2014/main" id="{8E36BBC1-9B7F-FF43-8A56-A83768E67577}"/>
                </a:ext>
              </a:extLst>
            </p:cNvPr>
            <p:cNvSpPr txBox="1"/>
            <p:nvPr/>
          </p:nvSpPr>
          <p:spPr>
            <a:xfrm>
              <a:off x="1676400" y="2678111"/>
              <a:ext cx="3947228" cy="112797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endParaRPr lang="en-US" sz="1200" b="1" i="1" dirty="0">
                <a:solidFill>
                  <a:schemeClr val="tx2"/>
                </a:solidFill>
                <a:latin typeface="+mj-lt"/>
                <a:ea typeface="Times New Roman" panose="02020603050405020304" pitchFamily="18" charset="0"/>
              </a:endParaRPr>
            </a:p>
            <a:p>
              <a:pPr marL="0" marR="0">
                <a:spcBef>
                  <a:spcPts val="0"/>
                </a:spcBef>
                <a:spcAft>
                  <a:spcPts val="0"/>
                </a:spcAft>
              </a:pPr>
              <a:endParaRPr lang="en-US" sz="1200" b="1" dirty="0">
                <a:solidFill>
                  <a:schemeClr val="tx2"/>
                </a:solidFill>
                <a:effectLst/>
                <a:latin typeface="+mj-lt"/>
                <a:ea typeface="Times New Roman" panose="02020603050405020304" pitchFamily="18" charset="0"/>
              </a:endParaRPr>
            </a:p>
          </p:txBody>
        </p:sp>
        <p:sp>
          <p:nvSpPr>
            <p:cNvPr id="46" name="Text Box 149">
              <a:extLst>
                <a:ext uri="{FF2B5EF4-FFF2-40B4-BE49-F238E27FC236}">
                  <a16:creationId xmlns:a16="http://schemas.microsoft.com/office/drawing/2014/main" id="{7339887E-2E6F-3140-98CA-2ED47EFABAB1}"/>
                </a:ext>
              </a:extLst>
            </p:cNvPr>
            <p:cNvSpPr txBox="1"/>
            <p:nvPr/>
          </p:nvSpPr>
          <p:spPr>
            <a:xfrm>
              <a:off x="1645934" y="4822376"/>
              <a:ext cx="799911" cy="28702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endParaRPr lang="en-US" sz="1200" b="1" dirty="0">
                <a:solidFill>
                  <a:schemeClr val="tx2"/>
                </a:solidFill>
                <a:effectLst/>
                <a:latin typeface="+mj-lt"/>
                <a:ea typeface="Times New Roman" panose="02020603050405020304" pitchFamily="18" charset="0"/>
              </a:endParaRPr>
            </a:p>
          </p:txBody>
        </p:sp>
        <p:sp>
          <p:nvSpPr>
            <p:cNvPr id="47" name="Text Box 150">
              <a:extLst>
                <a:ext uri="{FF2B5EF4-FFF2-40B4-BE49-F238E27FC236}">
                  <a16:creationId xmlns:a16="http://schemas.microsoft.com/office/drawing/2014/main" id="{F16C4086-5751-3741-9B41-3B0D8A01E562}"/>
                </a:ext>
              </a:extLst>
            </p:cNvPr>
            <p:cNvSpPr txBox="1"/>
            <p:nvPr/>
          </p:nvSpPr>
          <p:spPr>
            <a:xfrm>
              <a:off x="1616960" y="5410495"/>
              <a:ext cx="1589778" cy="28702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endParaRPr lang="en-US" sz="1200" b="1" dirty="0">
                <a:solidFill>
                  <a:schemeClr val="tx2"/>
                </a:solidFill>
                <a:effectLst/>
                <a:latin typeface="+mj-lt"/>
                <a:ea typeface="Times New Roman" panose="02020603050405020304" pitchFamily="18" charset="0"/>
              </a:endParaRPr>
            </a:p>
          </p:txBody>
        </p:sp>
        <p:sp>
          <p:nvSpPr>
            <p:cNvPr id="48" name="Text Box 151">
              <a:extLst>
                <a:ext uri="{FF2B5EF4-FFF2-40B4-BE49-F238E27FC236}">
                  <a16:creationId xmlns:a16="http://schemas.microsoft.com/office/drawing/2014/main" id="{0E15F0E0-6B98-1847-B135-933655C85A88}"/>
                </a:ext>
              </a:extLst>
            </p:cNvPr>
            <p:cNvSpPr txBox="1"/>
            <p:nvPr/>
          </p:nvSpPr>
          <p:spPr>
            <a:xfrm>
              <a:off x="1575631" y="4464778"/>
              <a:ext cx="2506032" cy="28702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endParaRPr lang="en-US" sz="1200" b="1" dirty="0">
                <a:solidFill>
                  <a:schemeClr val="tx2"/>
                </a:solidFill>
                <a:effectLst/>
                <a:latin typeface="+mj-lt"/>
                <a:ea typeface="Times New Roman" panose="02020603050405020304" pitchFamily="18" charset="0"/>
              </a:endParaRPr>
            </a:p>
          </p:txBody>
        </p:sp>
      </p:grpSp>
      <p:sp>
        <p:nvSpPr>
          <p:cNvPr id="49" name="Title 1">
            <a:extLst>
              <a:ext uri="{FF2B5EF4-FFF2-40B4-BE49-F238E27FC236}">
                <a16:creationId xmlns:a16="http://schemas.microsoft.com/office/drawing/2014/main" id="{25DA64BF-D57F-4841-86AF-78A3F39ACB30}"/>
              </a:ext>
            </a:extLst>
          </p:cNvPr>
          <p:cNvSpPr txBox="1">
            <a:spLocks/>
          </p:cNvSpPr>
          <p:nvPr/>
        </p:nvSpPr>
        <p:spPr>
          <a:xfrm>
            <a:off x="1295400" y="250263"/>
            <a:ext cx="10058400" cy="1371600"/>
          </a:xfrm>
          <a:prstGeom prst="rect">
            <a:avLst/>
          </a:prstGeom>
        </p:spPr>
        <p:txBody>
          <a:bodyPr wrap="square" lIns="0" tIns="0" rIns="0" bIns="0">
            <a:normAutofit/>
          </a:bodyPr>
          <a:lstStyle>
            <a:lvl1pPr>
              <a:defRPr sz="4400" b="0" i="0">
                <a:solidFill>
                  <a:schemeClr val="tx1"/>
                </a:solidFill>
                <a:latin typeface="Arial"/>
                <a:ea typeface="+mj-ea"/>
                <a:cs typeface="Arial"/>
              </a:defRPr>
            </a:lvl1pPr>
          </a:lstStyle>
          <a:p>
            <a:r>
              <a:rPr lang="en-US" sz="4000" b="1" kern="0" dirty="0">
                <a:solidFill>
                  <a:schemeClr val="bg2"/>
                </a:solidFill>
                <a:latin typeface="Garamond" panose="02020404030301010803" pitchFamily="18" charset="0"/>
              </a:rPr>
              <a:t>Good/Product(s) </a:t>
            </a:r>
            <a:r>
              <a:rPr lang="en-US" sz="4000" kern="0" dirty="0">
                <a:solidFill>
                  <a:schemeClr val="bg2"/>
                </a:solidFill>
                <a:latin typeface="Garamond" panose="02020404030301010803" pitchFamily="18" charset="0"/>
              </a:rPr>
              <a:t>| Example </a:t>
            </a:r>
            <a:r>
              <a:rPr lang="en-US" sz="4000" kern="0" dirty="0" smtClean="0">
                <a:solidFill>
                  <a:schemeClr val="bg2"/>
                </a:solidFill>
                <a:latin typeface="Garamond" panose="02020404030301010803" pitchFamily="18" charset="0"/>
              </a:rPr>
              <a:t>1 – </a:t>
            </a:r>
            <a:r>
              <a:rPr lang="en-US" sz="4000" i="1" kern="0" dirty="0" smtClean="0">
                <a:solidFill>
                  <a:schemeClr val="bg2"/>
                </a:solidFill>
                <a:latin typeface="Garamond" panose="02020404030301010803" pitchFamily="18" charset="0"/>
              </a:rPr>
              <a:t>Sample Quiz</a:t>
            </a:r>
            <a:endParaRPr lang="en-US" sz="4000" b="1" i="1" kern="0" dirty="0">
              <a:solidFill>
                <a:schemeClr val="bg2"/>
              </a:solidFill>
              <a:latin typeface="Garamond" panose="02020404030301010803" pitchFamily="18" charset="0"/>
            </a:endParaRPr>
          </a:p>
        </p:txBody>
      </p:sp>
      <p:grpSp>
        <p:nvGrpSpPr>
          <p:cNvPr id="25" name="Group 24">
            <a:extLst>
              <a:ext uri="{FF2B5EF4-FFF2-40B4-BE49-F238E27FC236}">
                <a16:creationId xmlns:a16="http://schemas.microsoft.com/office/drawing/2014/main" id="{47532DA6-3935-EE41-A898-533496AFFEFA}"/>
              </a:ext>
            </a:extLst>
          </p:cNvPr>
          <p:cNvGrpSpPr/>
          <p:nvPr/>
        </p:nvGrpSpPr>
        <p:grpSpPr>
          <a:xfrm>
            <a:off x="233562" y="1778667"/>
            <a:ext cx="1890444" cy="467991"/>
            <a:chOff x="571500" y="1237732"/>
            <a:chExt cx="1556269" cy="467991"/>
          </a:xfrm>
        </p:grpSpPr>
        <p:sp>
          <p:nvSpPr>
            <p:cNvPr id="26" name="Pentagon 25">
              <a:extLst>
                <a:ext uri="{FF2B5EF4-FFF2-40B4-BE49-F238E27FC236}">
                  <a16:creationId xmlns:a16="http://schemas.microsoft.com/office/drawing/2014/main" id="{782F407F-EB89-5E49-93F8-05ED8500F706}"/>
                </a:ext>
              </a:extLst>
            </p:cNvPr>
            <p:cNvSpPr/>
            <p:nvPr/>
          </p:nvSpPr>
          <p:spPr>
            <a:xfrm>
              <a:off x="571500" y="1237732"/>
              <a:ext cx="1186283" cy="456292"/>
            </a:xfrm>
            <a:prstGeom prst="homePlat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bg2"/>
                  </a:solidFill>
                </a:rPr>
                <a:t>Line #1</a:t>
              </a:r>
            </a:p>
          </p:txBody>
        </p:sp>
        <p:sp>
          <p:nvSpPr>
            <p:cNvPr id="28" name="Chevron 27">
              <a:extLst>
                <a:ext uri="{FF2B5EF4-FFF2-40B4-BE49-F238E27FC236}">
                  <a16:creationId xmlns:a16="http://schemas.microsoft.com/office/drawing/2014/main" id="{19A6A26E-3F6A-634A-AE3E-E245F86D770E}"/>
                </a:ext>
              </a:extLst>
            </p:cNvPr>
            <p:cNvSpPr/>
            <p:nvPr/>
          </p:nvSpPr>
          <p:spPr>
            <a:xfrm>
              <a:off x="1670569" y="1249431"/>
              <a:ext cx="457200" cy="456292"/>
            </a:xfrm>
            <a:prstGeom prst="chevron">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3" name="Group 32">
            <a:extLst>
              <a:ext uri="{FF2B5EF4-FFF2-40B4-BE49-F238E27FC236}">
                <a16:creationId xmlns:a16="http://schemas.microsoft.com/office/drawing/2014/main" id="{80FAA85F-574F-5C47-AFEB-9B2BA178D714}"/>
              </a:ext>
            </a:extLst>
          </p:cNvPr>
          <p:cNvGrpSpPr/>
          <p:nvPr/>
        </p:nvGrpSpPr>
        <p:grpSpPr>
          <a:xfrm>
            <a:off x="6220335" y="1726661"/>
            <a:ext cx="1890444" cy="467991"/>
            <a:chOff x="571500" y="1237732"/>
            <a:chExt cx="1556269" cy="467991"/>
          </a:xfrm>
        </p:grpSpPr>
        <p:sp>
          <p:nvSpPr>
            <p:cNvPr id="34" name="Pentagon 33">
              <a:extLst>
                <a:ext uri="{FF2B5EF4-FFF2-40B4-BE49-F238E27FC236}">
                  <a16:creationId xmlns:a16="http://schemas.microsoft.com/office/drawing/2014/main" id="{109297A4-649E-2F41-899B-6380E9CB0FE3}"/>
                </a:ext>
              </a:extLst>
            </p:cNvPr>
            <p:cNvSpPr/>
            <p:nvPr/>
          </p:nvSpPr>
          <p:spPr>
            <a:xfrm>
              <a:off x="571500" y="1237732"/>
              <a:ext cx="1186283" cy="456292"/>
            </a:xfrm>
            <a:prstGeom prst="homePlate">
              <a:avLst/>
            </a:prstGeom>
            <a:solidFill>
              <a:srgbClr val="C7CD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bg2"/>
                  </a:solidFill>
                </a:rPr>
                <a:t>Line #2</a:t>
              </a:r>
            </a:p>
          </p:txBody>
        </p:sp>
        <p:sp>
          <p:nvSpPr>
            <p:cNvPr id="35" name="Chevron 34">
              <a:extLst>
                <a:ext uri="{FF2B5EF4-FFF2-40B4-BE49-F238E27FC236}">
                  <a16:creationId xmlns:a16="http://schemas.microsoft.com/office/drawing/2014/main" id="{15B138A3-E734-CA49-8EA1-D8D211B95165}"/>
                </a:ext>
              </a:extLst>
            </p:cNvPr>
            <p:cNvSpPr/>
            <p:nvPr/>
          </p:nvSpPr>
          <p:spPr>
            <a:xfrm>
              <a:off x="1670569" y="1249431"/>
              <a:ext cx="457200" cy="456292"/>
            </a:xfrm>
            <a:prstGeom prst="chevron">
              <a:avLst/>
            </a:prstGeom>
            <a:solidFill>
              <a:srgbClr val="C7CD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1573644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C5BBF0F-701B-964B-8B4D-C53718EDB1B1}"/>
              </a:ext>
            </a:extLst>
          </p:cNvPr>
          <p:cNvGrpSpPr/>
          <p:nvPr/>
        </p:nvGrpSpPr>
        <p:grpSpPr>
          <a:xfrm>
            <a:off x="152400" y="0"/>
            <a:ext cx="1143000" cy="609600"/>
            <a:chOff x="184711" y="180200"/>
            <a:chExt cx="1143000" cy="609600"/>
          </a:xfrm>
        </p:grpSpPr>
        <p:sp>
          <p:nvSpPr>
            <p:cNvPr id="11" name="TextBox 10">
              <a:extLst>
                <a:ext uri="{FF2B5EF4-FFF2-40B4-BE49-F238E27FC236}">
                  <a16:creationId xmlns:a16="http://schemas.microsoft.com/office/drawing/2014/main" id="{7FF124E9-5A53-B94C-A618-C0280EA21839}"/>
                </a:ext>
              </a:extLst>
            </p:cNvPr>
            <p:cNvSpPr txBox="1"/>
            <p:nvPr/>
          </p:nvSpPr>
          <p:spPr>
            <a:xfrm>
              <a:off x="413311" y="180200"/>
              <a:ext cx="914400" cy="276999"/>
            </a:xfrm>
            <a:prstGeom prst="rect">
              <a:avLst/>
            </a:prstGeom>
            <a:noFill/>
          </p:spPr>
          <p:txBody>
            <a:bodyPr wrap="square" rtlCol="0">
              <a:spAutoFit/>
            </a:bodyPr>
            <a:lstStyle/>
            <a:p>
              <a:r>
                <a:rPr lang="en-US" sz="1200">
                  <a:latin typeface="Garamond" panose="02020404030301010803" pitchFamily="18" charset="0"/>
                </a:rPr>
                <a:t>BAS</a:t>
              </a:r>
            </a:p>
          </p:txBody>
        </p:sp>
        <p:sp>
          <p:nvSpPr>
            <p:cNvPr id="12" name="TextBox 11">
              <a:extLst>
                <a:ext uri="{FF2B5EF4-FFF2-40B4-BE49-F238E27FC236}">
                  <a16:creationId xmlns:a16="http://schemas.microsoft.com/office/drawing/2014/main" id="{CE523915-AC4B-1046-A1ED-2A9939081E11}"/>
                </a:ext>
              </a:extLst>
            </p:cNvPr>
            <p:cNvSpPr txBox="1"/>
            <p:nvPr/>
          </p:nvSpPr>
          <p:spPr>
            <a:xfrm>
              <a:off x="184711" y="420468"/>
              <a:ext cx="838200" cy="369332"/>
            </a:xfrm>
            <a:prstGeom prst="rect">
              <a:avLst/>
            </a:prstGeom>
            <a:noFill/>
          </p:spPr>
          <p:txBody>
            <a:bodyPr wrap="square" rtlCol="0">
              <a:spAutoFit/>
            </a:bodyPr>
            <a:lstStyle/>
            <a:p>
              <a:pPr algn="ctr"/>
              <a:r>
                <a:rPr lang="en-US">
                  <a:latin typeface="Garamond" panose="02020404030301010803" pitchFamily="18" charset="0"/>
                </a:rPr>
                <a:t>BFS</a:t>
              </a:r>
            </a:p>
          </p:txBody>
        </p:sp>
      </p:grpSp>
      <p:sp>
        <p:nvSpPr>
          <p:cNvPr id="23" name="Title 1">
            <a:extLst>
              <a:ext uri="{FF2B5EF4-FFF2-40B4-BE49-F238E27FC236}">
                <a16:creationId xmlns:a16="http://schemas.microsoft.com/office/drawing/2014/main" id="{BD52FCA7-1DE3-064F-9BF5-CD43E6DD4AD1}"/>
              </a:ext>
            </a:extLst>
          </p:cNvPr>
          <p:cNvSpPr>
            <a:spLocks noGrp="1"/>
          </p:cNvSpPr>
          <p:nvPr>
            <p:ph type="title"/>
          </p:nvPr>
        </p:nvSpPr>
        <p:spPr>
          <a:xfrm>
            <a:off x="1311853" y="1096362"/>
            <a:ext cx="10058400" cy="1371600"/>
          </a:xfrm>
        </p:spPr>
        <p:txBody>
          <a:bodyPr>
            <a:normAutofit/>
          </a:bodyPr>
          <a:lstStyle/>
          <a:p>
            <a:r>
              <a:rPr lang="en-US" sz="3600" b="1" u="sng" dirty="0">
                <a:solidFill>
                  <a:schemeClr val="bg2"/>
                </a:solidFill>
                <a:latin typeface="Garamond" panose="02020404030301010803" pitchFamily="18" charset="0"/>
              </a:rPr>
              <a:t>Year 1</a:t>
            </a:r>
          </a:p>
        </p:txBody>
      </p:sp>
      <p:grpSp>
        <p:nvGrpSpPr>
          <p:cNvPr id="2" name="Group 1">
            <a:extLst>
              <a:ext uri="{FF2B5EF4-FFF2-40B4-BE49-F238E27FC236}">
                <a16:creationId xmlns:a16="http://schemas.microsoft.com/office/drawing/2014/main" id="{3948E780-BD67-814A-8391-BD58C4B3041E}"/>
              </a:ext>
            </a:extLst>
          </p:cNvPr>
          <p:cNvGrpSpPr/>
          <p:nvPr/>
        </p:nvGrpSpPr>
        <p:grpSpPr>
          <a:xfrm>
            <a:off x="228600" y="2364861"/>
            <a:ext cx="5643128" cy="3959739"/>
            <a:chOff x="800496" y="1906908"/>
            <a:chExt cx="6199582" cy="4224528"/>
          </a:xfrm>
        </p:grpSpPr>
        <p:pic>
          <p:nvPicPr>
            <p:cNvPr id="29" name="Picture 28" descr="A screenshot of a cell phone&#10;&#10;Description automatically generated">
              <a:extLst>
                <a:ext uri="{FF2B5EF4-FFF2-40B4-BE49-F238E27FC236}">
                  <a16:creationId xmlns:a16="http://schemas.microsoft.com/office/drawing/2014/main" id="{92502B00-D91B-A748-BD66-DCB4928508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496" y="1906908"/>
              <a:ext cx="6199582" cy="42245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7" name="Text Box 148">
              <a:extLst>
                <a:ext uri="{FF2B5EF4-FFF2-40B4-BE49-F238E27FC236}">
                  <a16:creationId xmlns:a16="http://schemas.microsoft.com/office/drawing/2014/main" id="{54A6B57C-656F-7E49-A4ED-A20E36601EFD}"/>
                </a:ext>
              </a:extLst>
            </p:cNvPr>
            <p:cNvSpPr txBox="1"/>
            <p:nvPr/>
          </p:nvSpPr>
          <p:spPr>
            <a:xfrm>
              <a:off x="1645934" y="1971319"/>
              <a:ext cx="1767840" cy="33147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b="1" dirty="0">
                  <a:solidFill>
                    <a:schemeClr val="tx2"/>
                  </a:solidFill>
                  <a:latin typeface="+mj-lt"/>
                  <a:ea typeface="Times New Roman" panose="02020603050405020304" pitchFamily="18" charset="0"/>
                </a:rPr>
                <a:t>7</a:t>
              </a:r>
              <a:endParaRPr lang="en-US" sz="1200" b="1" dirty="0">
                <a:solidFill>
                  <a:schemeClr val="tx2"/>
                </a:solidFill>
                <a:effectLst/>
                <a:latin typeface="+mj-lt"/>
                <a:ea typeface="Times New Roman" panose="02020603050405020304" pitchFamily="18" charset="0"/>
              </a:endParaRPr>
            </a:p>
          </p:txBody>
        </p:sp>
        <p:sp>
          <p:nvSpPr>
            <p:cNvPr id="18" name="Text Box 147">
              <a:extLst>
                <a:ext uri="{FF2B5EF4-FFF2-40B4-BE49-F238E27FC236}">
                  <a16:creationId xmlns:a16="http://schemas.microsoft.com/office/drawing/2014/main" id="{24560896-482A-824D-AF99-89ECC6AF1C9E}"/>
                </a:ext>
              </a:extLst>
            </p:cNvPr>
            <p:cNvSpPr txBox="1"/>
            <p:nvPr/>
          </p:nvSpPr>
          <p:spPr>
            <a:xfrm>
              <a:off x="1676400" y="2678111"/>
              <a:ext cx="4100242" cy="112797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b="1" dirty="0">
                  <a:solidFill>
                    <a:schemeClr val="tx2"/>
                  </a:solidFill>
                  <a:latin typeface="+mj-lt"/>
                  <a:ea typeface="Times New Roman" panose="02020603050405020304" pitchFamily="18" charset="0"/>
                </a:rPr>
                <a:t>Laptop</a:t>
              </a:r>
              <a:r>
                <a:rPr lang="en-US" sz="1200" b="1" dirty="0">
                  <a:solidFill>
                    <a:schemeClr val="tx2"/>
                  </a:solidFill>
                  <a:effectLst/>
                  <a:latin typeface="+mj-lt"/>
                  <a:ea typeface="Times New Roman" panose="02020603050405020304" pitchFamily="18" charset="0"/>
                </a:rPr>
                <a:t>, Dell, Latitude</a:t>
              </a:r>
            </a:p>
            <a:p>
              <a:r>
                <a:rPr lang="en-US" sz="1200" b="1" dirty="0">
                  <a:solidFill>
                    <a:schemeClr val="tx2"/>
                  </a:solidFill>
                  <a:effectLst/>
                  <a:latin typeface="+mj-lt"/>
                  <a:ea typeface="Times New Roman" panose="02020603050405020304" pitchFamily="18" charset="0"/>
                </a:rPr>
                <a:t>PURPOSE: </a:t>
              </a:r>
              <a:r>
                <a:rPr lang="en-US" sz="1200" b="1" dirty="0">
                  <a:solidFill>
                    <a:schemeClr val="tx2"/>
                  </a:solidFill>
                  <a:latin typeface="+mj-lt"/>
                  <a:ea typeface="Times New Roman" panose="02020603050405020304" pitchFamily="18" charset="0"/>
                </a:rPr>
                <a:t>ITS Master Lease Agreement with Dell</a:t>
              </a:r>
              <a:r>
                <a:rPr lang="en-US" sz="1200" b="1" i="1" dirty="0">
                  <a:solidFill>
                    <a:schemeClr val="tx2"/>
                  </a:solidFill>
                  <a:latin typeface="+mj-lt"/>
                  <a:ea typeface="Times New Roman" panose="02020603050405020304" pitchFamily="18" charset="0"/>
                </a:rPr>
                <a:t/>
              </a:r>
              <a:br>
                <a:rPr lang="en-US" sz="1200" b="1" i="1" dirty="0">
                  <a:solidFill>
                    <a:schemeClr val="tx2"/>
                  </a:solidFill>
                  <a:latin typeface="+mj-lt"/>
                  <a:ea typeface="Times New Roman" panose="02020603050405020304" pitchFamily="18" charset="0"/>
                </a:rPr>
              </a:br>
              <a:r>
                <a:rPr lang="en-US" sz="1200" b="1" dirty="0">
                  <a:solidFill>
                    <a:schemeClr val="tx2"/>
                  </a:solidFill>
                  <a:latin typeface="+mj-lt"/>
                  <a:ea typeface="Times New Roman" panose="02020603050405020304" pitchFamily="18" charset="0"/>
                </a:rPr>
                <a:t>Lease agreement: 4 years (48 months)</a:t>
              </a:r>
            </a:p>
            <a:p>
              <a:r>
                <a:rPr lang="en-US" sz="1200" b="1" dirty="0">
                  <a:solidFill>
                    <a:schemeClr val="tx2"/>
                  </a:solidFill>
                  <a:latin typeface="+mj-lt"/>
                  <a:ea typeface="Times New Roman" panose="02020603050405020304" pitchFamily="18" charset="0"/>
                </a:rPr>
                <a:t>Payment Frequency: Annual </a:t>
              </a:r>
            </a:p>
            <a:p>
              <a:endParaRPr lang="en-US" sz="1200" b="1" i="1" dirty="0">
                <a:solidFill>
                  <a:schemeClr val="tx2"/>
                </a:solidFill>
                <a:latin typeface="+mj-lt"/>
                <a:ea typeface="Times New Roman" panose="02020603050405020304" pitchFamily="18" charset="0"/>
              </a:endParaRPr>
            </a:p>
            <a:p>
              <a:pPr marL="0" marR="0">
                <a:spcBef>
                  <a:spcPts val="0"/>
                </a:spcBef>
                <a:spcAft>
                  <a:spcPts val="0"/>
                </a:spcAft>
              </a:pPr>
              <a:endParaRPr lang="en-US" sz="1200" b="1" dirty="0">
                <a:solidFill>
                  <a:schemeClr val="tx2"/>
                </a:solidFill>
                <a:effectLst/>
                <a:latin typeface="+mj-lt"/>
                <a:ea typeface="Times New Roman" panose="02020603050405020304" pitchFamily="18" charset="0"/>
              </a:endParaRPr>
            </a:p>
          </p:txBody>
        </p:sp>
        <p:sp>
          <p:nvSpPr>
            <p:cNvPr id="19" name="Text Box 149">
              <a:extLst>
                <a:ext uri="{FF2B5EF4-FFF2-40B4-BE49-F238E27FC236}">
                  <a16:creationId xmlns:a16="http://schemas.microsoft.com/office/drawing/2014/main" id="{2FC32864-133E-AF44-8FDF-B2683D7E0F8F}"/>
                </a:ext>
              </a:extLst>
            </p:cNvPr>
            <p:cNvSpPr txBox="1"/>
            <p:nvPr/>
          </p:nvSpPr>
          <p:spPr>
            <a:xfrm>
              <a:off x="1645934" y="4822376"/>
              <a:ext cx="799911" cy="28702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b="1" dirty="0">
                  <a:solidFill>
                    <a:schemeClr val="tx2"/>
                  </a:solidFill>
                  <a:latin typeface="+mj-lt"/>
                  <a:ea typeface="Times New Roman" panose="02020603050405020304" pitchFamily="18" charset="0"/>
                </a:rPr>
                <a:t>1,599.63</a:t>
              </a:r>
              <a:endParaRPr lang="en-US" sz="1200" b="1" dirty="0">
                <a:solidFill>
                  <a:schemeClr val="tx2"/>
                </a:solidFill>
                <a:effectLst/>
                <a:latin typeface="+mj-lt"/>
                <a:ea typeface="Times New Roman" panose="02020603050405020304" pitchFamily="18" charset="0"/>
              </a:endParaRPr>
            </a:p>
          </p:txBody>
        </p:sp>
        <p:sp>
          <p:nvSpPr>
            <p:cNvPr id="24" name="Text Box 150">
              <a:extLst>
                <a:ext uri="{FF2B5EF4-FFF2-40B4-BE49-F238E27FC236}">
                  <a16:creationId xmlns:a16="http://schemas.microsoft.com/office/drawing/2014/main" id="{080ACDC4-44A4-9D4A-8E77-AEB85F95AD21}"/>
                </a:ext>
              </a:extLst>
            </p:cNvPr>
            <p:cNvSpPr txBox="1"/>
            <p:nvPr/>
          </p:nvSpPr>
          <p:spPr>
            <a:xfrm>
              <a:off x="1616960" y="5410495"/>
              <a:ext cx="1589778" cy="28702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b="1" dirty="0">
                  <a:solidFill>
                    <a:schemeClr val="tx2"/>
                  </a:solidFill>
                  <a:latin typeface="+mj-lt"/>
                  <a:ea typeface="Times New Roman" panose="02020603050405020304" pitchFamily="18" charset="0"/>
                </a:rPr>
                <a:t>01</a:t>
              </a:r>
              <a:r>
                <a:rPr lang="en-US" sz="1200" b="1" dirty="0">
                  <a:solidFill>
                    <a:schemeClr val="tx2"/>
                  </a:solidFill>
                  <a:effectLst/>
                  <a:latin typeface="+mj-lt"/>
                  <a:ea typeface="Times New Roman" panose="02020603050405020304" pitchFamily="18" charset="0"/>
                </a:rPr>
                <a:t>/09/2019</a:t>
              </a:r>
            </a:p>
          </p:txBody>
        </p:sp>
        <p:sp>
          <p:nvSpPr>
            <p:cNvPr id="27" name="Text Box 151">
              <a:extLst>
                <a:ext uri="{FF2B5EF4-FFF2-40B4-BE49-F238E27FC236}">
                  <a16:creationId xmlns:a16="http://schemas.microsoft.com/office/drawing/2014/main" id="{616DFFB1-FE2F-5F45-8CDF-0EACC3604EFA}"/>
                </a:ext>
              </a:extLst>
            </p:cNvPr>
            <p:cNvSpPr txBox="1"/>
            <p:nvPr/>
          </p:nvSpPr>
          <p:spPr>
            <a:xfrm>
              <a:off x="1629788" y="4473521"/>
              <a:ext cx="2506032" cy="28702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b="1" dirty="0">
                  <a:solidFill>
                    <a:schemeClr val="tx2"/>
                  </a:solidFill>
                  <a:latin typeface="+mj-lt"/>
                  <a:ea typeface="Times New Roman" panose="02020603050405020304" pitchFamily="18" charset="0"/>
                </a:rPr>
                <a:t>7390 – PYMT </a:t>
              </a:r>
              <a:r>
                <a:rPr lang="en-US" sz="1200" b="1" dirty="0">
                  <a:solidFill>
                    <a:schemeClr val="tx2"/>
                  </a:solidFill>
                </a:rPr>
                <a:t>YR #1</a:t>
              </a:r>
              <a:endParaRPr lang="en-US" sz="1200" b="1" dirty="0">
                <a:solidFill>
                  <a:schemeClr val="tx2"/>
                </a:solidFill>
                <a:effectLst/>
                <a:latin typeface="+mj-lt"/>
                <a:ea typeface="Times New Roman" panose="02020603050405020304" pitchFamily="18" charset="0"/>
              </a:endParaRPr>
            </a:p>
          </p:txBody>
        </p:sp>
      </p:grpSp>
      <p:grpSp>
        <p:nvGrpSpPr>
          <p:cNvPr id="42" name="Group 41">
            <a:extLst>
              <a:ext uri="{FF2B5EF4-FFF2-40B4-BE49-F238E27FC236}">
                <a16:creationId xmlns:a16="http://schemas.microsoft.com/office/drawing/2014/main" id="{A20EA23B-3837-AE4E-AE20-B8D57D700ADC}"/>
              </a:ext>
            </a:extLst>
          </p:cNvPr>
          <p:cNvGrpSpPr/>
          <p:nvPr/>
        </p:nvGrpSpPr>
        <p:grpSpPr>
          <a:xfrm>
            <a:off x="6235280" y="2364860"/>
            <a:ext cx="5643128" cy="3959739"/>
            <a:chOff x="800496" y="1906908"/>
            <a:chExt cx="6199582" cy="4224528"/>
          </a:xfrm>
        </p:grpSpPr>
        <p:pic>
          <p:nvPicPr>
            <p:cNvPr id="43" name="Picture 42" descr="A screenshot of a cell phone&#10;&#10;Description automatically generated">
              <a:extLst>
                <a:ext uri="{FF2B5EF4-FFF2-40B4-BE49-F238E27FC236}">
                  <a16:creationId xmlns:a16="http://schemas.microsoft.com/office/drawing/2014/main" id="{079FE1A8-4385-F04A-A51D-F126EAD579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496" y="1906908"/>
              <a:ext cx="6199582" cy="42245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4" name="Text Box 148">
              <a:extLst>
                <a:ext uri="{FF2B5EF4-FFF2-40B4-BE49-F238E27FC236}">
                  <a16:creationId xmlns:a16="http://schemas.microsoft.com/office/drawing/2014/main" id="{A081D30C-2714-E24E-9660-4272D3C0BB1D}"/>
                </a:ext>
              </a:extLst>
            </p:cNvPr>
            <p:cNvSpPr txBox="1"/>
            <p:nvPr/>
          </p:nvSpPr>
          <p:spPr>
            <a:xfrm>
              <a:off x="1645934" y="1971319"/>
              <a:ext cx="1767840" cy="33147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b="1" dirty="0">
                  <a:solidFill>
                    <a:schemeClr val="tx2"/>
                  </a:solidFill>
                  <a:effectLst/>
                  <a:latin typeface="+mj-lt"/>
                  <a:ea typeface="Times New Roman" panose="02020603050405020304" pitchFamily="18" charset="0"/>
                </a:rPr>
                <a:t>13</a:t>
              </a:r>
            </a:p>
          </p:txBody>
        </p:sp>
        <p:sp>
          <p:nvSpPr>
            <p:cNvPr id="45" name="Text Box 147">
              <a:extLst>
                <a:ext uri="{FF2B5EF4-FFF2-40B4-BE49-F238E27FC236}">
                  <a16:creationId xmlns:a16="http://schemas.microsoft.com/office/drawing/2014/main" id="{8E36BBC1-9B7F-FF43-8A56-A83768E67577}"/>
                </a:ext>
              </a:extLst>
            </p:cNvPr>
            <p:cNvSpPr txBox="1"/>
            <p:nvPr/>
          </p:nvSpPr>
          <p:spPr>
            <a:xfrm>
              <a:off x="1676400" y="2678111"/>
              <a:ext cx="3947228" cy="112797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b="1" dirty="0">
                  <a:solidFill>
                    <a:schemeClr val="tx2"/>
                  </a:solidFill>
                  <a:latin typeface="+mj-lt"/>
                  <a:ea typeface="Times New Roman" panose="02020603050405020304" pitchFamily="18" charset="0"/>
                </a:rPr>
                <a:t>Laptop</a:t>
              </a:r>
              <a:r>
                <a:rPr lang="en-US" sz="1200" b="1" dirty="0">
                  <a:solidFill>
                    <a:schemeClr val="tx2"/>
                  </a:solidFill>
                  <a:effectLst/>
                  <a:latin typeface="+mj-lt"/>
                  <a:ea typeface="Times New Roman" panose="02020603050405020304" pitchFamily="18" charset="0"/>
                </a:rPr>
                <a:t>, Dell, Latitude</a:t>
              </a:r>
            </a:p>
            <a:p>
              <a:r>
                <a:rPr lang="en-US" sz="1200" b="1" dirty="0">
                  <a:solidFill>
                    <a:schemeClr val="tx2"/>
                  </a:solidFill>
                  <a:effectLst/>
                  <a:latin typeface="+mj-lt"/>
                  <a:ea typeface="Times New Roman" panose="02020603050405020304" pitchFamily="18" charset="0"/>
                </a:rPr>
                <a:t>PURPOSE: </a:t>
              </a:r>
              <a:r>
                <a:rPr lang="en-US" sz="1200" b="1" dirty="0">
                  <a:solidFill>
                    <a:schemeClr val="tx2"/>
                  </a:solidFill>
                  <a:latin typeface="+mj-lt"/>
                  <a:ea typeface="Times New Roman" panose="02020603050405020304" pitchFamily="18" charset="0"/>
                </a:rPr>
                <a:t>ITS Master Lease Agreement with Dell</a:t>
              </a:r>
              <a:r>
                <a:rPr lang="en-US" sz="1200" b="1" i="1" dirty="0">
                  <a:solidFill>
                    <a:schemeClr val="tx2"/>
                  </a:solidFill>
                  <a:latin typeface="+mj-lt"/>
                  <a:ea typeface="Times New Roman" panose="02020603050405020304" pitchFamily="18" charset="0"/>
                </a:rPr>
                <a:t/>
              </a:r>
              <a:br>
                <a:rPr lang="en-US" sz="1200" b="1" i="1" dirty="0">
                  <a:solidFill>
                    <a:schemeClr val="tx2"/>
                  </a:solidFill>
                  <a:latin typeface="+mj-lt"/>
                  <a:ea typeface="Times New Roman" panose="02020603050405020304" pitchFamily="18" charset="0"/>
                </a:rPr>
              </a:br>
              <a:r>
                <a:rPr lang="en-US" sz="1200" b="1" dirty="0">
                  <a:solidFill>
                    <a:schemeClr val="tx2"/>
                  </a:solidFill>
                  <a:latin typeface="+mj-lt"/>
                  <a:ea typeface="Times New Roman" panose="02020603050405020304" pitchFamily="18" charset="0"/>
                </a:rPr>
                <a:t>Lease agreement: 4 years (48 months)</a:t>
              </a:r>
            </a:p>
            <a:p>
              <a:r>
                <a:rPr lang="en-US" sz="1200" b="1" dirty="0">
                  <a:solidFill>
                    <a:schemeClr val="tx2"/>
                  </a:solidFill>
                  <a:latin typeface="+mj-lt"/>
                  <a:ea typeface="Times New Roman" panose="02020603050405020304" pitchFamily="18" charset="0"/>
                </a:rPr>
                <a:t>Payment Frequency: Annual </a:t>
              </a:r>
            </a:p>
            <a:p>
              <a:endParaRPr lang="en-US" sz="1200" b="1" i="1" dirty="0">
                <a:solidFill>
                  <a:schemeClr val="tx2"/>
                </a:solidFill>
                <a:latin typeface="+mj-lt"/>
                <a:ea typeface="Times New Roman" panose="02020603050405020304" pitchFamily="18" charset="0"/>
              </a:endParaRPr>
            </a:p>
            <a:p>
              <a:pPr marL="0" marR="0">
                <a:spcBef>
                  <a:spcPts val="0"/>
                </a:spcBef>
                <a:spcAft>
                  <a:spcPts val="0"/>
                </a:spcAft>
              </a:pPr>
              <a:endParaRPr lang="en-US" sz="1200" b="1" dirty="0">
                <a:solidFill>
                  <a:schemeClr val="tx2"/>
                </a:solidFill>
                <a:effectLst/>
                <a:latin typeface="+mj-lt"/>
                <a:ea typeface="Times New Roman" panose="02020603050405020304" pitchFamily="18" charset="0"/>
              </a:endParaRPr>
            </a:p>
          </p:txBody>
        </p:sp>
        <p:sp>
          <p:nvSpPr>
            <p:cNvPr id="46" name="Text Box 149">
              <a:extLst>
                <a:ext uri="{FF2B5EF4-FFF2-40B4-BE49-F238E27FC236}">
                  <a16:creationId xmlns:a16="http://schemas.microsoft.com/office/drawing/2014/main" id="{7339887E-2E6F-3140-98CA-2ED47EFABAB1}"/>
                </a:ext>
              </a:extLst>
            </p:cNvPr>
            <p:cNvSpPr txBox="1"/>
            <p:nvPr/>
          </p:nvSpPr>
          <p:spPr>
            <a:xfrm>
              <a:off x="1645934" y="4822376"/>
              <a:ext cx="799911" cy="28702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b="1" dirty="0">
                  <a:solidFill>
                    <a:schemeClr val="tx2"/>
                  </a:solidFill>
                  <a:latin typeface="+mj-lt"/>
                  <a:ea typeface="Times New Roman" panose="02020603050405020304" pitchFamily="18" charset="0"/>
                </a:rPr>
                <a:t>1,231.22</a:t>
              </a:r>
              <a:endParaRPr lang="en-US" sz="1200" b="1" dirty="0">
                <a:solidFill>
                  <a:schemeClr val="tx2"/>
                </a:solidFill>
                <a:effectLst/>
                <a:latin typeface="+mj-lt"/>
                <a:ea typeface="Times New Roman" panose="02020603050405020304" pitchFamily="18" charset="0"/>
              </a:endParaRPr>
            </a:p>
          </p:txBody>
        </p:sp>
        <p:sp>
          <p:nvSpPr>
            <p:cNvPr id="47" name="Text Box 150">
              <a:extLst>
                <a:ext uri="{FF2B5EF4-FFF2-40B4-BE49-F238E27FC236}">
                  <a16:creationId xmlns:a16="http://schemas.microsoft.com/office/drawing/2014/main" id="{F16C4086-5751-3741-9B41-3B0D8A01E562}"/>
                </a:ext>
              </a:extLst>
            </p:cNvPr>
            <p:cNvSpPr txBox="1"/>
            <p:nvPr/>
          </p:nvSpPr>
          <p:spPr>
            <a:xfrm>
              <a:off x="1616960" y="5410495"/>
              <a:ext cx="1589778" cy="28702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b="1" dirty="0">
                  <a:solidFill>
                    <a:schemeClr val="tx2"/>
                  </a:solidFill>
                  <a:latin typeface="+mj-lt"/>
                  <a:ea typeface="Times New Roman" panose="02020603050405020304" pitchFamily="18" charset="0"/>
                </a:rPr>
                <a:t>01</a:t>
              </a:r>
              <a:r>
                <a:rPr lang="en-US" sz="1200" b="1" dirty="0">
                  <a:solidFill>
                    <a:schemeClr val="tx2"/>
                  </a:solidFill>
                  <a:effectLst/>
                  <a:latin typeface="+mj-lt"/>
                  <a:ea typeface="Times New Roman" panose="02020603050405020304" pitchFamily="18" charset="0"/>
                </a:rPr>
                <a:t>/09/2019</a:t>
              </a:r>
            </a:p>
          </p:txBody>
        </p:sp>
        <p:sp>
          <p:nvSpPr>
            <p:cNvPr id="48" name="Text Box 151">
              <a:extLst>
                <a:ext uri="{FF2B5EF4-FFF2-40B4-BE49-F238E27FC236}">
                  <a16:creationId xmlns:a16="http://schemas.microsoft.com/office/drawing/2014/main" id="{0E15F0E0-6B98-1847-B135-933655C85A88}"/>
                </a:ext>
              </a:extLst>
            </p:cNvPr>
            <p:cNvSpPr txBox="1"/>
            <p:nvPr/>
          </p:nvSpPr>
          <p:spPr>
            <a:xfrm>
              <a:off x="1629788" y="4473521"/>
              <a:ext cx="2506032" cy="28702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b="1" dirty="0">
                  <a:solidFill>
                    <a:schemeClr val="tx2"/>
                  </a:solidFill>
                  <a:latin typeface="+mj-lt"/>
                  <a:ea typeface="Times New Roman" panose="02020603050405020304" pitchFamily="18" charset="0"/>
                </a:rPr>
                <a:t>5490 </a:t>
              </a:r>
              <a:r>
                <a:rPr lang="en-US" sz="1200" b="1" dirty="0">
                  <a:solidFill>
                    <a:schemeClr val="tx2"/>
                  </a:solidFill>
                  <a:ea typeface="Times New Roman" panose="02020603050405020304" pitchFamily="18" charset="0"/>
                </a:rPr>
                <a:t>– PYMT </a:t>
              </a:r>
              <a:r>
                <a:rPr lang="en-US" sz="1200" b="1" dirty="0">
                  <a:solidFill>
                    <a:schemeClr val="tx2"/>
                  </a:solidFill>
                </a:rPr>
                <a:t>YR #1</a:t>
              </a:r>
              <a:endParaRPr lang="en-US" sz="1200" b="1" dirty="0">
                <a:solidFill>
                  <a:schemeClr val="tx2"/>
                </a:solidFill>
                <a:effectLst/>
                <a:latin typeface="+mj-lt"/>
                <a:ea typeface="Times New Roman" panose="02020603050405020304" pitchFamily="18" charset="0"/>
              </a:endParaRPr>
            </a:p>
          </p:txBody>
        </p:sp>
      </p:grpSp>
      <p:sp>
        <p:nvSpPr>
          <p:cNvPr id="49" name="Title 1">
            <a:extLst>
              <a:ext uri="{FF2B5EF4-FFF2-40B4-BE49-F238E27FC236}">
                <a16:creationId xmlns:a16="http://schemas.microsoft.com/office/drawing/2014/main" id="{25DA64BF-D57F-4841-86AF-78A3F39ACB30}"/>
              </a:ext>
            </a:extLst>
          </p:cNvPr>
          <p:cNvSpPr txBox="1">
            <a:spLocks/>
          </p:cNvSpPr>
          <p:nvPr/>
        </p:nvSpPr>
        <p:spPr>
          <a:xfrm>
            <a:off x="1295400" y="250263"/>
            <a:ext cx="10058400" cy="1371600"/>
          </a:xfrm>
          <a:prstGeom prst="rect">
            <a:avLst/>
          </a:prstGeom>
        </p:spPr>
        <p:txBody>
          <a:bodyPr wrap="square" lIns="0" tIns="0" rIns="0" bIns="0">
            <a:normAutofit/>
          </a:bodyPr>
          <a:lstStyle>
            <a:lvl1pPr>
              <a:defRPr sz="4400" b="0" i="0">
                <a:solidFill>
                  <a:schemeClr val="tx1"/>
                </a:solidFill>
                <a:latin typeface="Arial"/>
                <a:ea typeface="+mj-ea"/>
                <a:cs typeface="Arial"/>
              </a:defRPr>
            </a:lvl1pPr>
          </a:lstStyle>
          <a:p>
            <a:r>
              <a:rPr lang="en-US" sz="4000" b="1" kern="0" dirty="0">
                <a:solidFill>
                  <a:schemeClr val="bg2"/>
                </a:solidFill>
                <a:latin typeface="Garamond" panose="02020404030301010803" pitchFamily="18" charset="0"/>
              </a:rPr>
              <a:t>Good/Product(s) </a:t>
            </a:r>
            <a:r>
              <a:rPr lang="en-US" sz="4000" kern="0" dirty="0">
                <a:solidFill>
                  <a:schemeClr val="bg2"/>
                </a:solidFill>
                <a:latin typeface="Garamond" panose="02020404030301010803" pitchFamily="18" charset="0"/>
              </a:rPr>
              <a:t>| Example 1 </a:t>
            </a:r>
            <a:r>
              <a:rPr lang="en-US" sz="4000" i="1" kern="0" dirty="0" smtClean="0">
                <a:solidFill>
                  <a:schemeClr val="bg2"/>
                </a:solidFill>
                <a:latin typeface="Garamond" panose="02020404030301010803" pitchFamily="18" charset="0"/>
              </a:rPr>
              <a:t>- </a:t>
            </a:r>
            <a:r>
              <a:rPr lang="en-US" sz="4000" i="1" kern="0" dirty="0" err="1" smtClean="0">
                <a:solidFill>
                  <a:schemeClr val="bg2"/>
                </a:solidFill>
                <a:latin typeface="Garamond" panose="02020404030301010803" pitchFamily="18" charset="0"/>
              </a:rPr>
              <a:t>SampleAnswer</a:t>
            </a:r>
            <a:endParaRPr lang="en-US" sz="4000" b="1" i="1" kern="0" dirty="0">
              <a:solidFill>
                <a:schemeClr val="bg2"/>
              </a:solidFill>
              <a:latin typeface="Garamond" panose="02020404030301010803" pitchFamily="18" charset="0"/>
            </a:endParaRPr>
          </a:p>
        </p:txBody>
      </p:sp>
      <p:grpSp>
        <p:nvGrpSpPr>
          <p:cNvPr id="25" name="Group 24">
            <a:extLst>
              <a:ext uri="{FF2B5EF4-FFF2-40B4-BE49-F238E27FC236}">
                <a16:creationId xmlns:a16="http://schemas.microsoft.com/office/drawing/2014/main" id="{47532DA6-3935-EE41-A898-533496AFFEFA}"/>
              </a:ext>
            </a:extLst>
          </p:cNvPr>
          <p:cNvGrpSpPr/>
          <p:nvPr/>
        </p:nvGrpSpPr>
        <p:grpSpPr>
          <a:xfrm>
            <a:off x="233562" y="1778667"/>
            <a:ext cx="1890444" cy="467991"/>
            <a:chOff x="571500" y="1237732"/>
            <a:chExt cx="1556269" cy="467991"/>
          </a:xfrm>
        </p:grpSpPr>
        <p:sp>
          <p:nvSpPr>
            <p:cNvPr id="26" name="Pentagon 25">
              <a:extLst>
                <a:ext uri="{FF2B5EF4-FFF2-40B4-BE49-F238E27FC236}">
                  <a16:creationId xmlns:a16="http://schemas.microsoft.com/office/drawing/2014/main" id="{782F407F-EB89-5E49-93F8-05ED8500F706}"/>
                </a:ext>
              </a:extLst>
            </p:cNvPr>
            <p:cNvSpPr/>
            <p:nvPr/>
          </p:nvSpPr>
          <p:spPr>
            <a:xfrm>
              <a:off x="571500" y="1237732"/>
              <a:ext cx="1186283" cy="456292"/>
            </a:xfrm>
            <a:prstGeom prst="homePlat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bg2"/>
                  </a:solidFill>
                </a:rPr>
                <a:t>Line #1</a:t>
              </a:r>
            </a:p>
          </p:txBody>
        </p:sp>
        <p:sp>
          <p:nvSpPr>
            <p:cNvPr id="28" name="Chevron 27">
              <a:extLst>
                <a:ext uri="{FF2B5EF4-FFF2-40B4-BE49-F238E27FC236}">
                  <a16:creationId xmlns:a16="http://schemas.microsoft.com/office/drawing/2014/main" id="{19A6A26E-3F6A-634A-AE3E-E245F86D770E}"/>
                </a:ext>
              </a:extLst>
            </p:cNvPr>
            <p:cNvSpPr/>
            <p:nvPr/>
          </p:nvSpPr>
          <p:spPr>
            <a:xfrm>
              <a:off x="1670569" y="1249431"/>
              <a:ext cx="457200" cy="456292"/>
            </a:xfrm>
            <a:prstGeom prst="chevron">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3" name="Group 32">
            <a:extLst>
              <a:ext uri="{FF2B5EF4-FFF2-40B4-BE49-F238E27FC236}">
                <a16:creationId xmlns:a16="http://schemas.microsoft.com/office/drawing/2014/main" id="{80FAA85F-574F-5C47-AFEB-9B2BA178D714}"/>
              </a:ext>
            </a:extLst>
          </p:cNvPr>
          <p:cNvGrpSpPr/>
          <p:nvPr/>
        </p:nvGrpSpPr>
        <p:grpSpPr>
          <a:xfrm>
            <a:off x="6220335" y="1726661"/>
            <a:ext cx="1890444" cy="467991"/>
            <a:chOff x="571500" y="1237732"/>
            <a:chExt cx="1556269" cy="467991"/>
          </a:xfrm>
        </p:grpSpPr>
        <p:sp>
          <p:nvSpPr>
            <p:cNvPr id="34" name="Pentagon 33">
              <a:extLst>
                <a:ext uri="{FF2B5EF4-FFF2-40B4-BE49-F238E27FC236}">
                  <a16:creationId xmlns:a16="http://schemas.microsoft.com/office/drawing/2014/main" id="{109297A4-649E-2F41-899B-6380E9CB0FE3}"/>
                </a:ext>
              </a:extLst>
            </p:cNvPr>
            <p:cNvSpPr/>
            <p:nvPr/>
          </p:nvSpPr>
          <p:spPr>
            <a:xfrm>
              <a:off x="571500" y="1237732"/>
              <a:ext cx="1186283" cy="456292"/>
            </a:xfrm>
            <a:prstGeom prst="homePlate">
              <a:avLst/>
            </a:prstGeom>
            <a:solidFill>
              <a:srgbClr val="C7CD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bg2"/>
                  </a:solidFill>
                </a:rPr>
                <a:t>Line #2</a:t>
              </a:r>
            </a:p>
          </p:txBody>
        </p:sp>
        <p:sp>
          <p:nvSpPr>
            <p:cNvPr id="35" name="Chevron 34">
              <a:extLst>
                <a:ext uri="{FF2B5EF4-FFF2-40B4-BE49-F238E27FC236}">
                  <a16:creationId xmlns:a16="http://schemas.microsoft.com/office/drawing/2014/main" id="{15B138A3-E734-CA49-8EA1-D8D211B95165}"/>
                </a:ext>
              </a:extLst>
            </p:cNvPr>
            <p:cNvSpPr/>
            <p:nvPr/>
          </p:nvSpPr>
          <p:spPr>
            <a:xfrm>
              <a:off x="1670569" y="1249431"/>
              <a:ext cx="457200" cy="456292"/>
            </a:xfrm>
            <a:prstGeom prst="chevron">
              <a:avLst/>
            </a:prstGeom>
            <a:solidFill>
              <a:srgbClr val="C7CD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6874494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C5BBF0F-701B-964B-8B4D-C53718EDB1B1}"/>
              </a:ext>
            </a:extLst>
          </p:cNvPr>
          <p:cNvGrpSpPr/>
          <p:nvPr/>
        </p:nvGrpSpPr>
        <p:grpSpPr>
          <a:xfrm>
            <a:off x="152400" y="0"/>
            <a:ext cx="1143000" cy="609600"/>
            <a:chOff x="184711" y="180200"/>
            <a:chExt cx="1143000" cy="609600"/>
          </a:xfrm>
        </p:grpSpPr>
        <p:sp>
          <p:nvSpPr>
            <p:cNvPr id="11" name="TextBox 10">
              <a:extLst>
                <a:ext uri="{FF2B5EF4-FFF2-40B4-BE49-F238E27FC236}">
                  <a16:creationId xmlns:a16="http://schemas.microsoft.com/office/drawing/2014/main" id="{7FF124E9-5A53-B94C-A618-C0280EA21839}"/>
                </a:ext>
              </a:extLst>
            </p:cNvPr>
            <p:cNvSpPr txBox="1"/>
            <p:nvPr/>
          </p:nvSpPr>
          <p:spPr>
            <a:xfrm>
              <a:off x="413311" y="180200"/>
              <a:ext cx="914400" cy="276999"/>
            </a:xfrm>
            <a:prstGeom prst="rect">
              <a:avLst/>
            </a:prstGeom>
            <a:noFill/>
          </p:spPr>
          <p:txBody>
            <a:bodyPr wrap="square" rtlCol="0">
              <a:spAutoFit/>
            </a:bodyPr>
            <a:lstStyle/>
            <a:p>
              <a:r>
                <a:rPr lang="en-US" sz="1200">
                  <a:latin typeface="Garamond" panose="02020404030301010803" pitchFamily="18" charset="0"/>
                </a:rPr>
                <a:t>BAS</a:t>
              </a:r>
            </a:p>
          </p:txBody>
        </p:sp>
        <p:sp>
          <p:nvSpPr>
            <p:cNvPr id="12" name="TextBox 11">
              <a:extLst>
                <a:ext uri="{FF2B5EF4-FFF2-40B4-BE49-F238E27FC236}">
                  <a16:creationId xmlns:a16="http://schemas.microsoft.com/office/drawing/2014/main" id="{CE523915-AC4B-1046-A1ED-2A9939081E11}"/>
                </a:ext>
              </a:extLst>
            </p:cNvPr>
            <p:cNvSpPr txBox="1"/>
            <p:nvPr/>
          </p:nvSpPr>
          <p:spPr>
            <a:xfrm>
              <a:off x="184711" y="420468"/>
              <a:ext cx="838200" cy="369332"/>
            </a:xfrm>
            <a:prstGeom prst="rect">
              <a:avLst/>
            </a:prstGeom>
            <a:noFill/>
          </p:spPr>
          <p:txBody>
            <a:bodyPr wrap="square" rtlCol="0">
              <a:spAutoFit/>
            </a:bodyPr>
            <a:lstStyle/>
            <a:p>
              <a:pPr algn="ctr"/>
              <a:r>
                <a:rPr lang="en-US">
                  <a:latin typeface="Garamond" panose="02020404030301010803" pitchFamily="18" charset="0"/>
                </a:rPr>
                <a:t>BFS</a:t>
              </a:r>
            </a:p>
          </p:txBody>
        </p:sp>
      </p:grpSp>
      <p:grpSp>
        <p:nvGrpSpPr>
          <p:cNvPr id="20" name="Group 19">
            <a:extLst>
              <a:ext uri="{FF2B5EF4-FFF2-40B4-BE49-F238E27FC236}">
                <a16:creationId xmlns:a16="http://schemas.microsoft.com/office/drawing/2014/main" id="{A743B86B-1091-B14E-A6FD-FD5443A64130}"/>
              </a:ext>
            </a:extLst>
          </p:cNvPr>
          <p:cNvGrpSpPr/>
          <p:nvPr/>
        </p:nvGrpSpPr>
        <p:grpSpPr>
          <a:xfrm>
            <a:off x="9372600" y="243038"/>
            <a:ext cx="2558489" cy="428323"/>
            <a:chOff x="9212595" y="364590"/>
            <a:chExt cx="2558489" cy="428323"/>
          </a:xfrm>
        </p:grpSpPr>
        <p:sp>
          <p:nvSpPr>
            <p:cNvPr id="21" name="object 4">
              <a:extLst>
                <a:ext uri="{FF2B5EF4-FFF2-40B4-BE49-F238E27FC236}">
                  <a16:creationId xmlns:a16="http://schemas.microsoft.com/office/drawing/2014/main" id="{E9CF30F1-9F3A-1549-A038-7415F797CA5F}"/>
                </a:ext>
              </a:extLst>
            </p:cNvPr>
            <p:cNvSpPr txBox="1"/>
            <p:nvPr/>
          </p:nvSpPr>
          <p:spPr>
            <a:xfrm>
              <a:off x="9954227" y="364590"/>
              <a:ext cx="1816857" cy="428322"/>
            </a:xfrm>
            <a:prstGeom prst="rect">
              <a:avLst/>
            </a:prstGeom>
            <a:solidFill>
              <a:srgbClr val="FFFFFF"/>
            </a:solidFill>
          </p:spPr>
          <p:txBody>
            <a:bodyPr vert="horz" wrap="square" lIns="0" tIns="53340" rIns="0" bIns="0" rtlCol="0">
              <a:spAutoFit/>
            </a:bodyPr>
            <a:lstStyle/>
            <a:p>
              <a:pPr marL="12700">
                <a:lnSpc>
                  <a:spcPct val="100000"/>
                </a:lnSpc>
                <a:spcBef>
                  <a:spcPts val="420"/>
                </a:spcBef>
              </a:pPr>
              <a:r>
                <a:rPr sz="900" b="1" spc="-160">
                  <a:solidFill>
                    <a:schemeClr val="bg2"/>
                  </a:solidFill>
                  <a:latin typeface="Arial"/>
                  <a:cs typeface="Arial"/>
                </a:rPr>
                <a:t>BFS  </a:t>
              </a:r>
              <a:r>
                <a:rPr sz="900" b="1" spc="-55">
                  <a:solidFill>
                    <a:schemeClr val="bg2"/>
                  </a:solidFill>
                  <a:latin typeface="Arial"/>
                  <a:cs typeface="Arial"/>
                </a:rPr>
                <a:t>– </a:t>
              </a:r>
              <a:r>
                <a:rPr sz="900" b="1" spc="-105">
                  <a:solidFill>
                    <a:schemeClr val="bg2"/>
                  </a:solidFill>
                  <a:latin typeface="Arial"/>
                  <a:cs typeface="Arial"/>
                </a:rPr>
                <a:t>Business  </a:t>
              </a:r>
              <a:r>
                <a:rPr sz="900" b="1" spc="-20">
                  <a:solidFill>
                    <a:schemeClr val="bg2"/>
                  </a:solidFill>
                  <a:latin typeface="Arial"/>
                  <a:cs typeface="Arial"/>
                </a:rPr>
                <a:t>&amp; </a:t>
              </a:r>
              <a:r>
                <a:rPr sz="900" b="1" spc="-75">
                  <a:solidFill>
                    <a:schemeClr val="bg2"/>
                  </a:solidFill>
                  <a:latin typeface="Arial"/>
                  <a:cs typeface="Arial"/>
                </a:rPr>
                <a:t>Financial</a:t>
              </a:r>
              <a:r>
                <a:rPr sz="900" b="1" spc="-85">
                  <a:solidFill>
                    <a:schemeClr val="bg2"/>
                  </a:solidFill>
                  <a:latin typeface="Arial"/>
                  <a:cs typeface="Arial"/>
                </a:rPr>
                <a:t> </a:t>
              </a:r>
              <a:r>
                <a:rPr sz="900" b="1" spc="-90">
                  <a:solidFill>
                    <a:schemeClr val="bg2"/>
                  </a:solidFill>
                  <a:latin typeface="Arial"/>
                  <a:cs typeface="Arial"/>
                </a:rPr>
                <a:t>Services</a:t>
              </a:r>
              <a:endParaRPr sz="900">
                <a:solidFill>
                  <a:schemeClr val="bg2"/>
                </a:solidFill>
                <a:latin typeface="Arial"/>
                <a:cs typeface="Arial"/>
              </a:endParaRPr>
            </a:p>
            <a:p>
              <a:pPr marL="12700">
                <a:lnSpc>
                  <a:spcPct val="100000"/>
                </a:lnSpc>
                <a:spcBef>
                  <a:spcPts val="215"/>
                </a:spcBef>
              </a:pPr>
              <a:r>
                <a:rPr sz="600" i="1" spc="-55">
                  <a:solidFill>
                    <a:schemeClr val="bg2"/>
                  </a:solidFill>
                  <a:latin typeface="Arial"/>
                  <a:cs typeface="Arial"/>
                </a:rPr>
                <a:t>A </a:t>
              </a:r>
              <a:r>
                <a:rPr sz="600" i="1" spc="-30">
                  <a:solidFill>
                    <a:schemeClr val="bg2"/>
                  </a:solidFill>
                  <a:latin typeface="Arial"/>
                  <a:cs typeface="Arial"/>
                </a:rPr>
                <a:t>Division </a:t>
              </a:r>
              <a:r>
                <a:rPr sz="600" i="1" spc="-10">
                  <a:solidFill>
                    <a:schemeClr val="bg2"/>
                  </a:solidFill>
                  <a:latin typeface="Arial"/>
                  <a:cs typeface="Arial"/>
                </a:rPr>
                <a:t>of </a:t>
              </a:r>
              <a:r>
                <a:rPr sz="600" i="1" spc="-55">
                  <a:solidFill>
                    <a:schemeClr val="bg2"/>
                  </a:solidFill>
                  <a:latin typeface="Arial"/>
                  <a:cs typeface="Arial"/>
                </a:rPr>
                <a:t>Business  </a:t>
              </a:r>
              <a:r>
                <a:rPr sz="600" i="1">
                  <a:solidFill>
                    <a:schemeClr val="bg2"/>
                  </a:solidFill>
                  <a:latin typeface="Arial"/>
                  <a:cs typeface="Arial"/>
                </a:rPr>
                <a:t>&amp; </a:t>
              </a:r>
              <a:r>
                <a:rPr sz="600" i="1" spc="-20">
                  <a:solidFill>
                    <a:schemeClr val="bg2"/>
                  </a:solidFill>
                  <a:latin typeface="Arial"/>
                  <a:cs typeface="Arial"/>
                </a:rPr>
                <a:t>Administration </a:t>
              </a:r>
              <a:r>
                <a:rPr sz="600" i="1" spc="-50">
                  <a:solidFill>
                    <a:schemeClr val="bg2"/>
                  </a:solidFill>
                  <a:latin typeface="Arial"/>
                  <a:cs typeface="Arial"/>
                </a:rPr>
                <a:t>Services</a:t>
              </a:r>
              <a:r>
                <a:rPr sz="600" i="1" spc="-45">
                  <a:solidFill>
                    <a:schemeClr val="bg2"/>
                  </a:solidFill>
                  <a:latin typeface="Arial"/>
                  <a:cs typeface="Arial"/>
                </a:rPr>
                <a:t> </a:t>
              </a:r>
              <a:r>
                <a:rPr sz="600" i="1" spc="-65">
                  <a:solidFill>
                    <a:schemeClr val="bg2"/>
                  </a:solidFill>
                  <a:latin typeface="Arial"/>
                  <a:cs typeface="Arial"/>
                </a:rPr>
                <a:t>(BAS)</a:t>
              </a:r>
              <a:endParaRPr lang="en-US" sz="600" i="1" spc="-65">
                <a:solidFill>
                  <a:schemeClr val="bg2"/>
                </a:solidFill>
                <a:latin typeface="Arial"/>
                <a:cs typeface="Arial"/>
              </a:endParaRPr>
            </a:p>
            <a:p>
              <a:pPr marL="12700">
                <a:lnSpc>
                  <a:spcPct val="100000"/>
                </a:lnSpc>
                <a:spcBef>
                  <a:spcPts val="215"/>
                </a:spcBef>
              </a:pPr>
              <a:endParaRPr sz="600">
                <a:latin typeface="Arial"/>
                <a:cs typeface="Arial"/>
              </a:endParaRPr>
            </a:p>
          </p:txBody>
        </p:sp>
        <p:pic>
          <p:nvPicPr>
            <p:cNvPr id="22" name="Picture 21">
              <a:extLst>
                <a:ext uri="{FF2B5EF4-FFF2-40B4-BE49-F238E27FC236}">
                  <a16:creationId xmlns:a16="http://schemas.microsoft.com/office/drawing/2014/main" id="{4264052D-5A29-0E4B-AB7D-2C23156DC5FF}"/>
                </a:ext>
              </a:extLst>
            </p:cNvPr>
            <p:cNvPicPr>
              <a:picLocks noChangeAspect="1"/>
            </p:cNvPicPr>
            <p:nvPr/>
          </p:nvPicPr>
          <p:blipFill>
            <a:blip r:embed="rId2"/>
            <a:stretch>
              <a:fillRect/>
            </a:stretch>
          </p:blipFill>
          <p:spPr>
            <a:xfrm>
              <a:off x="9212595" y="364591"/>
              <a:ext cx="741632" cy="428322"/>
            </a:xfrm>
            <a:prstGeom prst="rect">
              <a:avLst/>
            </a:prstGeom>
          </p:spPr>
        </p:pic>
      </p:grpSp>
      <p:sp>
        <p:nvSpPr>
          <p:cNvPr id="23" name="Title 1">
            <a:extLst>
              <a:ext uri="{FF2B5EF4-FFF2-40B4-BE49-F238E27FC236}">
                <a16:creationId xmlns:a16="http://schemas.microsoft.com/office/drawing/2014/main" id="{BD52FCA7-1DE3-064F-9BF5-CD43E6DD4AD1}"/>
              </a:ext>
            </a:extLst>
          </p:cNvPr>
          <p:cNvSpPr>
            <a:spLocks noGrp="1"/>
          </p:cNvSpPr>
          <p:nvPr>
            <p:ph type="title"/>
          </p:nvPr>
        </p:nvSpPr>
        <p:spPr>
          <a:xfrm>
            <a:off x="1371600" y="228600"/>
            <a:ext cx="10058400" cy="1371600"/>
          </a:xfrm>
        </p:spPr>
        <p:txBody>
          <a:bodyPr>
            <a:normAutofit/>
          </a:bodyPr>
          <a:lstStyle/>
          <a:p>
            <a:r>
              <a:rPr lang="en-US" sz="4200" b="1" dirty="0">
                <a:solidFill>
                  <a:schemeClr val="bg2"/>
                </a:solidFill>
                <a:latin typeface="Garamond" panose="02020404030301010803" pitchFamily="18" charset="0"/>
              </a:rPr>
              <a:t>Service(s) </a:t>
            </a:r>
            <a:r>
              <a:rPr lang="en-US" sz="4200" dirty="0">
                <a:solidFill>
                  <a:schemeClr val="bg2"/>
                </a:solidFill>
                <a:latin typeface="Garamond" panose="02020404030301010803" pitchFamily="18" charset="0"/>
              </a:rPr>
              <a:t>| Standard Format</a:t>
            </a:r>
            <a:r>
              <a:rPr lang="en-US" sz="4200" b="1" dirty="0">
                <a:solidFill>
                  <a:schemeClr val="bg2"/>
                </a:solidFill>
                <a:latin typeface="Garamond" panose="02020404030301010803" pitchFamily="18" charset="0"/>
              </a:rPr>
              <a:t/>
            </a:r>
            <a:br>
              <a:rPr lang="en-US" sz="4200" b="1" dirty="0">
                <a:solidFill>
                  <a:schemeClr val="bg2"/>
                </a:solidFill>
                <a:latin typeface="Garamond" panose="02020404030301010803" pitchFamily="18" charset="0"/>
              </a:rPr>
            </a:br>
            <a:endParaRPr lang="en-US" sz="4200" b="1" dirty="0">
              <a:solidFill>
                <a:schemeClr val="bg2"/>
              </a:solidFill>
              <a:latin typeface="Garamond" panose="02020404030301010803" pitchFamily="18" charset="0"/>
            </a:endParaRPr>
          </a:p>
        </p:txBody>
      </p:sp>
      <p:sp>
        <p:nvSpPr>
          <p:cNvPr id="25" name="Text Box 220">
            <a:extLst>
              <a:ext uri="{FF2B5EF4-FFF2-40B4-BE49-F238E27FC236}">
                <a16:creationId xmlns:a16="http://schemas.microsoft.com/office/drawing/2014/main" id="{05E68D51-CC71-E847-8613-0AFFF2C2170F}"/>
              </a:ext>
            </a:extLst>
          </p:cNvPr>
          <p:cNvSpPr txBox="1"/>
          <p:nvPr/>
        </p:nvSpPr>
        <p:spPr>
          <a:xfrm>
            <a:off x="7938629" y="1219201"/>
            <a:ext cx="3985921" cy="5410199"/>
          </a:xfrm>
          <a:prstGeom prst="rect">
            <a:avLst/>
          </a:prstGeom>
          <a:solidFill>
            <a:schemeClr val="lt1"/>
          </a:solidFill>
          <a:ln w="6350">
            <a:solidFill>
              <a:prstClr val="black"/>
            </a:solidFill>
          </a:ln>
          <a:effectLst>
            <a:outerShdw blurRad="50800" dist="38100" dir="2700000" algn="tl" rotWithShape="0">
              <a:prstClr val="black">
                <a:alpha val="40000"/>
              </a:prstClr>
            </a:outerShdw>
          </a:effectLst>
          <a:scene3d>
            <a:camera prst="orthographicFront"/>
            <a:lightRig rig="threePt" dir="t"/>
          </a:scene3d>
          <a:sp3d>
            <a:bevelT/>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spcBef>
                <a:spcPts val="0"/>
              </a:spcBef>
              <a:spcAft>
                <a:spcPts val="0"/>
              </a:spcAft>
            </a:pPr>
            <a:r>
              <a:rPr lang="en-US" sz="1200" b="1" dirty="0">
                <a:solidFill>
                  <a:schemeClr val="bg2"/>
                </a:solidFill>
                <a:effectLst/>
                <a:latin typeface="+mj-lt"/>
                <a:ea typeface="Times New Roman" panose="02020603050405020304" pitchFamily="18" charset="0"/>
              </a:rPr>
              <a:t>Quantity:</a:t>
            </a:r>
            <a:r>
              <a:rPr lang="en-US" sz="1200" dirty="0">
                <a:solidFill>
                  <a:schemeClr val="bg2"/>
                </a:solidFill>
                <a:effectLst/>
                <a:latin typeface="+mj-lt"/>
                <a:ea typeface="Times New Roman" panose="02020603050405020304" pitchFamily="18" charset="0"/>
              </a:rPr>
              <a:t> </a:t>
            </a:r>
          </a:p>
          <a:p>
            <a:pPr marL="342900" marR="0" lvl="0" indent="-342900">
              <a:spcBef>
                <a:spcPts val="0"/>
              </a:spcBef>
              <a:spcAft>
                <a:spcPts val="0"/>
              </a:spcAft>
              <a:buClr>
                <a:srgbClr val="000000"/>
              </a:buClr>
              <a:buFont typeface="Symbol" pitchFamily="2" charset="2"/>
              <a:buChar char=""/>
            </a:pPr>
            <a:r>
              <a:rPr lang="en-US" sz="1200" dirty="0">
                <a:solidFill>
                  <a:schemeClr val="bg2"/>
                </a:solidFill>
                <a:effectLst/>
                <a:latin typeface="+mj-lt"/>
                <a:ea typeface="Times New Roman" panose="02020603050405020304" pitchFamily="18" charset="0"/>
              </a:rPr>
              <a:t>For Non-Progressive Payments : 1</a:t>
            </a:r>
          </a:p>
          <a:p>
            <a:pPr marL="0" marR="0">
              <a:spcBef>
                <a:spcPts val="0"/>
              </a:spcBef>
              <a:spcAft>
                <a:spcPts val="0"/>
              </a:spcAft>
            </a:pPr>
            <a:r>
              <a:rPr lang="en-US" sz="1200" b="1" dirty="0">
                <a:solidFill>
                  <a:schemeClr val="bg2"/>
                </a:solidFill>
                <a:effectLst/>
                <a:latin typeface="+mj-lt"/>
                <a:ea typeface="Times New Roman" panose="02020603050405020304" pitchFamily="18" charset="0"/>
              </a:rPr>
              <a:t>Unit of Measure: </a:t>
            </a:r>
            <a:endParaRPr lang="en-US" sz="1200" dirty="0">
              <a:solidFill>
                <a:schemeClr val="bg2"/>
              </a:solidFill>
              <a:effectLst/>
              <a:latin typeface="+mj-lt"/>
              <a:ea typeface="Times New Roman" panose="02020603050405020304" pitchFamily="18" charset="0"/>
            </a:endParaRPr>
          </a:p>
          <a:p>
            <a:pPr marL="342900" marR="0" lvl="0" indent="-342900">
              <a:spcBef>
                <a:spcPts val="0"/>
              </a:spcBef>
              <a:spcAft>
                <a:spcPts val="0"/>
              </a:spcAft>
              <a:buClr>
                <a:srgbClr val="000000"/>
              </a:buClr>
              <a:buFont typeface="Symbol" pitchFamily="2" charset="2"/>
              <a:buChar char=""/>
            </a:pPr>
            <a:r>
              <a:rPr lang="en-US" sz="1200" dirty="0">
                <a:solidFill>
                  <a:schemeClr val="bg2"/>
                </a:solidFill>
                <a:effectLst/>
                <a:latin typeface="+mj-lt"/>
                <a:ea typeface="Times New Roman" panose="02020603050405020304" pitchFamily="18" charset="0"/>
              </a:rPr>
              <a:t>Lot </a:t>
            </a:r>
          </a:p>
          <a:p>
            <a:pPr marL="342900" marR="0" lvl="0" indent="-342900">
              <a:spcBef>
                <a:spcPts val="0"/>
              </a:spcBef>
              <a:spcAft>
                <a:spcPts val="0"/>
              </a:spcAft>
              <a:buClr>
                <a:srgbClr val="000000"/>
              </a:buClr>
              <a:buFont typeface="Symbol" pitchFamily="2" charset="2"/>
              <a:buChar char=""/>
            </a:pPr>
            <a:r>
              <a:rPr lang="en-US" sz="1200" dirty="0">
                <a:solidFill>
                  <a:schemeClr val="bg2"/>
                </a:solidFill>
                <a:effectLst/>
                <a:latin typeface="+mj-lt"/>
                <a:ea typeface="Times New Roman" panose="02020603050405020304" pitchFamily="18" charset="0"/>
              </a:rPr>
              <a:t>Hour</a:t>
            </a:r>
          </a:p>
          <a:p>
            <a:pPr marL="0" marR="0">
              <a:spcBef>
                <a:spcPts val="0"/>
              </a:spcBef>
              <a:spcAft>
                <a:spcPts val="0"/>
              </a:spcAft>
            </a:pPr>
            <a:r>
              <a:rPr lang="en-US" sz="1200" b="1" dirty="0">
                <a:solidFill>
                  <a:schemeClr val="bg2"/>
                </a:solidFill>
                <a:effectLst/>
                <a:latin typeface="+mj-lt"/>
                <a:ea typeface="Times New Roman" panose="02020603050405020304" pitchFamily="18" charset="0"/>
              </a:rPr>
              <a:t>Description: </a:t>
            </a:r>
            <a:endParaRPr lang="en-US" sz="1200" dirty="0">
              <a:solidFill>
                <a:schemeClr val="bg2"/>
              </a:solidFill>
              <a:effectLst/>
              <a:latin typeface="+mj-lt"/>
              <a:ea typeface="Times New Roman" panose="02020603050405020304" pitchFamily="18" charset="0"/>
            </a:endParaRPr>
          </a:p>
          <a:p>
            <a:pPr marL="342900" marR="0" lvl="0" indent="-342900">
              <a:spcBef>
                <a:spcPts val="0"/>
              </a:spcBef>
              <a:spcAft>
                <a:spcPts val="0"/>
              </a:spcAft>
              <a:buFont typeface="Symbol" pitchFamily="2" charset="2"/>
              <a:buChar char=""/>
            </a:pPr>
            <a:r>
              <a:rPr lang="en-US" sz="1200" i="1" u="sng" dirty="0">
                <a:solidFill>
                  <a:schemeClr val="bg2"/>
                </a:solidFill>
                <a:effectLst/>
                <a:latin typeface="+mj-lt"/>
                <a:ea typeface="Times New Roman" panose="02020603050405020304" pitchFamily="18" charset="0"/>
              </a:rPr>
              <a:t>Part 1:</a:t>
            </a:r>
            <a:r>
              <a:rPr lang="en-US" sz="1200" dirty="0">
                <a:solidFill>
                  <a:schemeClr val="bg2"/>
                </a:solidFill>
                <a:effectLst/>
                <a:latin typeface="+mj-lt"/>
                <a:ea typeface="Times New Roman" panose="02020603050405020304" pitchFamily="18" charset="0"/>
              </a:rPr>
              <a:t> </a:t>
            </a:r>
          </a:p>
          <a:p>
            <a:pPr marL="742950" marR="0" lvl="1" indent="-285750">
              <a:spcBef>
                <a:spcPts val="0"/>
              </a:spcBef>
              <a:spcAft>
                <a:spcPts val="0"/>
              </a:spcAft>
              <a:buFont typeface="Courier New" panose="02070309020205020404" pitchFamily="49" charset="0"/>
              <a:buChar char="o"/>
            </a:pPr>
            <a:r>
              <a:rPr lang="en-US" sz="1200" dirty="0">
                <a:solidFill>
                  <a:schemeClr val="bg2"/>
                </a:solidFill>
                <a:effectLst/>
                <a:latin typeface="+mj-lt"/>
                <a:ea typeface="Times New Roman" panose="02020603050405020304" pitchFamily="18" charset="0"/>
              </a:rPr>
              <a:t>SVC, Temp</a:t>
            </a:r>
          </a:p>
          <a:p>
            <a:pPr marL="742950" marR="0" lvl="1" indent="-285750">
              <a:spcBef>
                <a:spcPts val="0"/>
              </a:spcBef>
              <a:spcAft>
                <a:spcPts val="0"/>
              </a:spcAft>
              <a:buFont typeface="Courier New" panose="02070309020205020404" pitchFamily="49" charset="0"/>
              <a:buChar char="o"/>
            </a:pPr>
            <a:r>
              <a:rPr lang="en-US" sz="1200" dirty="0">
                <a:solidFill>
                  <a:schemeClr val="bg2"/>
                </a:solidFill>
                <a:ea typeface="Times New Roman" panose="02020603050405020304" pitchFamily="18" charset="0"/>
              </a:rPr>
              <a:t>SVC</a:t>
            </a:r>
            <a:r>
              <a:rPr lang="en-US" sz="1200" dirty="0">
                <a:solidFill>
                  <a:schemeClr val="bg2"/>
                </a:solidFill>
                <a:effectLst/>
                <a:latin typeface="+mj-lt"/>
                <a:ea typeface="Times New Roman" panose="02020603050405020304" pitchFamily="18" charset="0"/>
              </a:rPr>
              <a:t>, Security</a:t>
            </a:r>
          </a:p>
          <a:p>
            <a:pPr marL="742950" marR="0" lvl="1" indent="-285750">
              <a:spcBef>
                <a:spcPts val="0"/>
              </a:spcBef>
              <a:spcAft>
                <a:spcPts val="0"/>
              </a:spcAft>
              <a:buFont typeface="Courier New" panose="02070309020205020404" pitchFamily="49" charset="0"/>
              <a:buChar char="o"/>
            </a:pPr>
            <a:r>
              <a:rPr lang="en-US" sz="1200" dirty="0">
                <a:solidFill>
                  <a:schemeClr val="bg2"/>
                </a:solidFill>
                <a:ea typeface="Times New Roman" panose="02020603050405020304" pitchFamily="18" charset="0"/>
              </a:rPr>
              <a:t>SVC</a:t>
            </a:r>
            <a:r>
              <a:rPr lang="en-US" sz="1200" dirty="0">
                <a:solidFill>
                  <a:schemeClr val="bg2"/>
                </a:solidFill>
                <a:effectLst/>
                <a:latin typeface="+mj-lt"/>
                <a:ea typeface="Times New Roman" panose="02020603050405020304" pitchFamily="18" charset="0"/>
              </a:rPr>
              <a:t>, Legal</a:t>
            </a:r>
          </a:p>
          <a:p>
            <a:pPr marL="742950" marR="0" lvl="1" indent="-285750">
              <a:spcBef>
                <a:spcPts val="0"/>
              </a:spcBef>
              <a:spcAft>
                <a:spcPts val="0"/>
              </a:spcAft>
              <a:buFont typeface="Courier New" panose="02070309020205020404" pitchFamily="49" charset="0"/>
              <a:buChar char="o"/>
            </a:pPr>
            <a:r>
              <a:rPr lang="en-US" sz="1200" dirty="0">
                <a:solidFill>
                  <a:schemeClr val="bg2"/>
                </a:solidFill>
                <a:ea typeface="Times New Roman" panose="02020603050405020304" pitchFamily="18" charset="0"/>
              </a:rPr>
              <a:t>SVC</a:t>
            </a:r>
            <a:r>
              <a:rPr lang="en-US" sz="1200" dirty="0">
                <a:solidFill>
                  <a:schemeClr val="bg2"/>
                </a:solidFill>
                <a:effectLst/>
                <a:latin typeface="+mj-lt"/>
                <a:ea typeface="Times New Roman" panose="02020603050405020304" pitchFamily="18" charset="0"/>
              </a:rPr>
              <a:t>, Install</a:t>
            </a:r>
          </a:p>
          <a:p>
            <a:pPr marL="742950" marR="0" lvl="1" indent="-285750">
              <a:spcBef>
                <a:spcPts val="0"/>
              </a:spcBef>
              <a:spcAft>
                <a:spcPts val="0"/>
              </a:spcAft>
              <a:buFont typeface="Courier New" panose="02070309020205020404" pitchFamily="49" charset="0"/>
              <a:buChar char="o"/>
            </a:pPr>
            <a:r>
              <a:rPr lang="en-US" sz="1200" dirty="0">
                <a:solidFill>
                  <a:schemeClr val="bg2"/>
                </a:solidFill>
                <a:ea typeface="Times New Roman" panose="02020603050405020304" pitchFamily="18" charset="0"/>
              </a:rPr>
              <a:t>SVC</a:t>
            </a:r>
            <a:r>
              <a:rPr lang="en-US" sz="1200" dirty="0">
                <a:solidFill>
                  <a:schemeClr val="bg2"/>
                </a:solidFill>
                <a:effectLst/>
                <a:latin typeface="+mj-lt"/>
                <a:ea typeface="Times New Roman" panose="02020603050405020304" pitchFamily="18" charset="0"/>
              </a:rPr>
              <a:t>, </a:t>
            </a:r>
            <a:r>
              <a:rPr lang="en-US" sz="1200" dirty="0" err="1">
                <a:solidFill>
                  <a:schemeClr val="bg2"/>
                </a:solidFill>
                <a:effectLst/>
                <a:latin typeface="+mj-lt"/>
                <a:ea typeface="Times New Roman" panose="02020603050405020304" pitchFamily="18" charset="0"/>
              </a:rPr>
              <a:t>Maint</a:t>
            </a:r>
            <a:endParaRPr lang="en-US" sz="1200" dirty="0">
              <a:solidFill>
                <a:schemeClr val="bg2"/>
              </a:solidFill>
              <a:effectLst/>
              <a:latin typeface="+mj-lt"/>
              <a:ea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1200" dirty="0">
                <a:solidFill>
                  <a:schemeClr val="bg2"/>
                </a:solidFill>
                <a:ea typeface="Times New Roman" panose="02020603050405020304" pitchFamily="18" charset="0"/>
              </a:rPr>
              <a:t>SVC</a:t>
            </a:r>
            <a:r>
              <a:rPr lang="en-US" sz="1200" dirty="0">
                <a:solidFill>
                  <a:schemeClr val="bg2"/>
                </a:solidFill>
                <a:effectLst/>
                <a:latin typeface="+mj-lt"/>
                <a:ea typeface="Times New Roman" panose="02020603050405020304" pitchFamily="18" charset="0"/>
              </a:rPr>
              <a:t>, Prof...</a:t>
            </a:r>
          </a:p>
          <a:p>
            <a:pPr marL="342900" marR="0" lvl="0" indent="-342900">
              <a:spcBef>
                <a:spcPts val="0"/>
              </a:spcBef>
              <a:spcAft>
                <a:spcPts val="0"/>
              </a:spcAft>
              <a:buFont typeface="Symbol" pitchFamily="2" charset="2"/>
              <a:buChar char=""/>
            </a:pPr>
            <a:r>
              <a:rPr lang="en-US" sz="1200" i="1" u="sng" dirty="0">
                <a:solidFill>
                  <a:schemeClr val="bg2"/>
                </a:solidFill>
                <a:effectLst/>
                <a:latin typeface="+mj-lt"/>
                <a:ea typeface="Times New Roman" panose="02020603050405020304" pitchFamily="18" charset="0"/>
              </a:rPr>
              <a:t>Part 2: </a:t>
            </a:r>
            <a:r>
              <a:rPr lang="en-US" sz="1200" dirty="0">
                <a:solidFill>
                  <a:schemeClr val="bg2"/>
                </a:solidFill>
                <a:effectLst/>
                <a:latin typeface="+mj-lt"/>
                <a:ea typeface="Times New Roman" panose="02020603050405020304" pitchFamily="18" charset="0"/>
              </a:rPr>
              <a:t>PURPOSE: </a:t>
            </a:r>
            <a:r>
              <a:rPr lang="en-US" sz="1200" i="1" dirty="0">
                <a:solidFill>
                  <a:schemeClr val="bg2"/>
                </a:solidFill>
                <a:effectLst/>
                <a:latin typeface="+mj-lt"/>
                <a:ea typeface="Times New Roman" panose="02020603050405020304" pitchFamily="18" charset="0"/>
              </a:rPr>
              <a:t>Explanation </a:t>
            </a:r>
            <a:endParaRPr lang="en-US" sz="1200" dirty="0">
              <a:solidFill>
                <a:schemeClr val="bg2"/>
              </a:solidFill>
              <a:effectLst/>
              <a:latin typeface="+mj-lt"/>
              <a:ea typeface="Times New Roman" panose="02020603050405020304" pitchFamily="18" charset="0"/>
            </a:endParaRPr>
          </a:p>
          <a:p>
            <a:pPr marL="342900" marR="0" lvl="0" indent="-342900">
              <a:spcBef>
                <a:spcPts val="0"/>
              </a:spcBef>
              <a:spcAft>
                <a:spcPts val="0"/>
              </a:spcAft>
              <a:buFont typeface="Symbol" pitchFamily="2" charset="2"/>
              <a:buChar char=""/>
            </a:pPr>
            <a:r>
              <a:rPr lang="en-US" sz="1200" i="1" u="sng" dirty="0">
                <a:solidFill>
                  <a:schemeClr val="bg2"/>
                </a:solidFill>
                <a:effectLst/>
                <a:latin typeface="+mj-lt"/>
                <a:ea typeface="Times New Roman" panose="02020603050405020304" pitchFamily="18" charset="0"/>
              </a:rPr>
              <a:t>Part  3:</a:t>
            </a:r>
            <a:r>
              <a:rPr lang="en-US" sz="1200" i="1" dirty="0">
                <a:solidFill>
                  <a:schemeClr val="bg2"/>
                </a:solidFill>
                <a:effectLst/>
                <a:latin typeface="+mj-lt"/>
                <a:ea typeface="Times New Roman" panose="02020603050405020304" pitchFamily="18" charset="0"/>
              </a:rPr>
              <a:t> Purchase Details </a:t>
            </a:r>
            <a:endParaRPr lang="en-US" sz="1200" dirty="0">
              <a:solidFill>
                <a:schemeClr val="bg2"/>
              </a:solidFill>
              <a:effectLst/>
              <a:latin typeface="+mj-lt"/>
              <a:ea typeface="Times New Roman" panose="02020603050405020304" pitchFamily="18" charset="0"/>
            </a:endParaRPr>
          </a:p>
          <a:p>
            <a:pPr marL="0" marR="0">
              <a:spcBef>
                <a:spcPts val="0"/>
              </a:spcBef>
              <a:spcAft>
                <a:spcPts val="0"/>
              </a:spcAft>
            </a:pPr>
            <a:r>
              <a:rPr lang="en-US" sz="1200" b="1" dirty="0">
                <a:solidFill>
                  <a:schemeClr val="bg2"/>
                </a:solidFill>
                <a:effectLst/>
                <a:latin typeface="+mj-lt"/>
                <a:ea typeface="Times New Roman" panose="02020603050405020304" pitchFamily="18" charset="0"/>
              </a:rPr>
              <a:t>Catalog Number:</a:t>
            </a:r>
            <a:endParaRPr lang="en-US" sz="1200" dirty="0">
              <a:solidFill>
                <a:schemeClr val="bg2"/>
              </a:solidFill>
              <a:effectLst/>
              <a:latin typeface="+mj-lt"/>
              <a:ea typeface="Times New Roman" panose="02020603050405020304" pitchFamily="18" charset="0"/>
            </a:endParaRPr>
          </a:p>
          <a:p>
            <a:pPr marL="342900" marR="0" lvl="0" indent="-342900">
              <a:spcBef>
                <a:spcPts val="0"/>
              </a:spcBef>
              <a:spcAft>
                <a:spcPts val="0"/>
              </a:spcAft>
              <a:buFont typeface="Symbol" pitchFamily="2" charset="2"/>
              <a:buChar char=""/>
            </a:pPr>
            <a:r>
              <a:rPr lang="en-US" sz="1200" dirty="0">
                <a:solidFill>
                  <a:schemeClr val="bg2"/>
                </a:solidFill>
                <a:ea typeface="Times New Roman" panose="02020603050405020304" pitchFamily="18" charset="0"/>
              </a:rPr>
              <a:t>SVC</a:t>
            </a:r>
            <a:endParaRPr lang="en-US" sz="1200" dirty="0">
              <a:solidFill>
                <a:schemeClr val="bg2"/>
              </a:solidFill>
              <a:effectLst/>
              <a:latin typeface="+mj-lt"/>
              <a:ea typeface="Times New Roman" panose="02020603050405020304" pitchFamily="18" charset="0"/>
            </a:endParaRPr>
          </a:p>
          <a:p>
            <a:pPr marL="0" marR="0">
              <a:spcBef>
                <a:spcPts val="0"/>
              </a:spcBef>
              <a:spcAft>
                <a:spcPts val="0"/>
              </a:spcAft>
            </a:pPr>
            <a:r>
              <a:rPr lang="en-US" sz="1200" b="1" dirty="0">
                <a:solidFill>
                  <a:schemeClr val="bg2"/>
                </a:solidFill>
                <a:effectLst/>
                <a:latin typeface="+mj-lt"/>
                <a:ea typeface="Times New Roman" panose="02020603050405020304" pitchFamily="18" charset="0"/>
              </a:rPr>
              <a:t>Unit Price:</a:t>
            </a:r>
            <a:r>
              <a:rPr lang="en-US" sz="1200" dirty="0">
                <a:solidFill>
                  <a:schemeClr val="bg2"/>
                </a:solidFill>
                <a:effectLst/>
                <a:latin typeface="+mj-lt"/>
                <a:ea typeface="Times New Roman" panose="02020603050405020304" pitchFamily="18" charset="0"/>
              </a:rPr>
              <a:t> </a:t>
            </a:r>
          </a:p>
          <a:p>
            <a:pPr marL="342900" marR="0" lvl="0" indent="-342900">
              <a:spcBef>
                <a:spcPts val="0"/>
              </a:spcBef>
              <a:spcAft>
                <a:spcPts val="0"/>
              </a:spcAft>
              <a:buClr>
                <a:srgbClr val="000000"/>
              </a:buClr>
              <a:buFont typeface="Symbol" pitchFamily="2" charset="2"/>
              <a:buChar char=""/>
            </a:pPr>
            <a:r>
              <a:rPr lang="en-US" sz="1200" dirty="0">
                <a:solidFill>
                  <a:schemeClr val="bg2"/>
                </a:solidFill>
                <a:effectLst/>
                <a:latin typeface="+mj-lt"/>
                <a:ea typeface="Times New Roman" panose="02020603050405020304" pitchFamily="18" charset="0"/>
              </a:rPr>
              <a:t>$USD </a:t>
            </a:r>
            <a:r>
              <a:rPr lang="en-US" sz="1200" b="1" dirty="0">
                <a:solidFill>
                  <a:schemeClr val="bg2"/>
                </a:solidFill>
                <a:effectLst/>
                <a:latin typeface="+mj-lt"/>
                <a:ea typeface="Times New Roman" panose="02020603050405020304" pitchFamily="18" charset="0"/>
              </a:rPr>
              <a:t>MUST</a:t>
            </a:r>
            <a:r>
              <a:rPr lang="en-US" sz="1200" dirty="0">
                <a:solidFill>
                  <a:schemeClr val="bg2"/>
                </a:solidFill>
                <a:effectLst/>
                <a:latin typeface="+mj-lt"/>
                <a:ea typeface="Times New Roman" panose="02020603050405020304" pitchFamily="18" charset="0"/>
              </a:rPr>
              <a:t> match the UOM for each line  item based on the invoice/quote received from the supplier</a:t>
            </a:r>
          </a:p>
          <a:p>
            <a:pPr marL="0" marR="0">
              <a:spcBef>
                <a:spcPts val="0"/>
              </a:spcBef>
              <a:spcAft>
                <a:spcPts val="0"/>
              </a:spcAft>
            </a:pPr>
            <a:r>
              <a:rPr lang="en-US" sz="1200" b="1" dirty="0">
                <a:solidFill>
                  <a:schemeClr val="bg2"/>
                </a:solidFill>
                <a:effectLst/>
                <a:latin typeface="+mj-lt"/>
                <a:ea typeface="Times New Roman" panose="02020603050405020304" pitchFamily="18" charset="0"/>
              </a:rPr>
              <a:t>Taxable:</a:t>
            </a:r>
            <a:r>
              <a:rPr lang="en-US" sz="1200" dirty="0">
                <a:solidFill>
                  <a:schemeClr val="bg2"/>
                </a:solidFill>
                <a:effectLst/>
                <a:latin typeface="+mj-lt"/>
                <a:ea typeface="Times New Roman" panose="02020603050405020304" pitchFamily="18" charset="0"/>
              </a:rPr>
              <a:t> </a:t>
            </a:r>
          </a:p>
          <a:p>
            <a:pPr marL="342900" marR="0" lvl="0" indent="-342900">
              <a:spcBef>
                <a:spcPts val="0"/>
              </a:spcBef>
              <a:spcAft>
                <a:spcPts val="0"/>
              </a:spcAft>
              <a:buClr>
                <a:srgbClr val="000000"/>
              </a:buClr>
              <a:buFont typeface="Symbol" pitchFamily="2" charset="2"/>
              <a:buChar char=""/>
            </a:pPr>
            <a:r>
              <a:rPr lang="en-US" sz="1200" dirty="0">
                <a:solidFill>
                  <a:schemeClr val="bg2"/>
                </a:solidFill>
                <a:effectLst/>
                <a:latin typeface="+mj-lt"/>
                <a:ea typeface="Times New Roman" panose="02020603050405020304" pitchFamily="18" charset="0"/>
              </a:rPr>
              <a:t>Generally service(s) are not taxable however apply appropriate taxes based upon the purchase conditions. Ensure that labor/installation services are featured as separate line items and represented as </a:t>
            </a:r>
            <a:r>
              <a:rPr lang="en-US" sz="1200" b="1" dirty="0">
                <a:solidFill>
                  <a:schemeClr val="bg2"/>
                </a:solidFill>
                <a:effectLst/>
                <a:latin typeface="+mj-lt"/>
                <a:ea typeface="Times New Roman" panose="02020603050405020304" pitchFamily="18" charset="0"/>
              </a:rPr>
              <a:t>NON-TAXABLE</a:t>
            </a:r>
          </a:p>
          <a:p>
            <a:pPr marL="0" marR="0">
              <a:spcBef>
                <a:spcPts val="0"/>
              </a:spcBef>
              <a:spcAft>
                <a:spcPts val="0"/>
              </a:spcAft>
            </a:pPr>
            <a:r>
              <a:rPr lang="en-US" sz="1200" b="1" dirty="0">
                <a:solidFill>
                  <a:schemeClr val="bg2"/>
                </a:solidFill>
                <a:effectLst/>
                <a:latin typeface="+mj-lt"/>
                <a:ea typeface="Times New Roman" panose="02020603050405020304" pitchFamily="18" charset="0"/>
              </a:rPr>
              <a:t>Expected Delivery: </a:t>
            </a:r>
            <a:endParaRPr lang="en-US" sz="1200" dirty="0">
              <a:solidFill>
                <a:schemeClr val="bg2"/>
              </a:solidFill>
              <a:effectLst/>
              <a:latin typeface="+mj-lt"/>
              <a:ea typeface="Times New Roman" panose="02020603050405020304" pitchFamily="18" charset="0"/>
            </a:endParaRPr>
          </a:p>
          <a:p>
            <a:pPr marL="342900" marR="0" lvl="0" indent="-342900">
              <a:spcBef>
                <a:spcPts val="0"/>
              </a:spcBef>
              <a:spcAft>
                <a:spcPts val="0"/>
              </a:spcAft>
              <a:buClr>
                <a:srgbClr val="000000"/>
              </a:buClr>
              <a:buFont typeface="Symbol" pitchFamily="2" charset="2"/>
              <a:buChar char=""/>
            </a:pPr>
            <a:r>
              <a:rPr lang="en-US" sz="1200" dirty="0">
                <a:solidFill>
                  <a:schemeClr val="bg2"/>
                </a:solidFill>
                <a:effectLst/>
                <a:latin typeface="+mj-lt"/>
                <a:ea typeface="Times New Roman" panose="02020603050405020304" pitchFamily="18" charset="0"/>
              </a:rPr>
              <a:t>Expected completion of service(s) rendered </a:t>
            </a:r>
            <a:endParaRPr lang="en-US" sz="1300" dirty="0">
              <a:solidFill>
                <a:schemeClr val="bg2"/>
              </a:solidFill>
              <a:effectLst/>
              <a:latin typeface="+mj-lt"/>
              <a:ea typeface="Times New Roman" panose="02020603050405020304" pitchFamily="18" charset="0"/>
            </a:endParaRPr>
          </a:p>
        </p:txBody>
      </p:sp>
      <p:pic>
        <p:nvPicPr>
          <p:cNvPr id="26" name="Picture 25" descr="A screenshot of a cell phone&#10;&#10;Description automatically generated">
            <a:extLst>
              <a:ext uri="{FF2B5EF4-FFF2-40B4-BE49-F238E27FC236}">
                <a16:creationId xmlns:a16="http://schemas.microsoft.com/office/drawing/2014/main" id="{2A26ED49-7FF1-7C4F-8EF5-220911EF1638}"/>
              </a:ext>
            </a:extLst>
          </p:cNvPr>
          <p:cNvPicPr/>
          <p:nvPr/>
        </p:nvPicPr>
        <p:blipFill>
          <a:blip r:embed="rId3">
            <a:extLst>
              <a:ext uri="{28A0092B-C50C-407E-A947-70E740481C1C}">
                <a14:useLocalDpi xmlns:a14="http://schemas.microsoft.com/office/drawing/2010/main" val="0"/>
              </a:ext>
            </a:extLst>
          </a:blip>
          <a:stretch>
            <a:fillRect/>
          </a:stretch>
        </p:blipFill>
        <p:spPr>
          <a:xfrm>
            <a:off x="685800" y="1889234"/>
            <a:ext cx="6900041" cy="42225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7" name="Text Box 14">
            <a:extLst>
              <a:ext uri="{FF2B5EF4-FFF2-40B4-BE49-F238E27FC236}">
                <a16:creationId xmlns:a16="http://schemas.microsoft.com/office/drawing/2014/main" id="{0C0ED9C4-3025-B44C-BFEC-BF7D481FF01E}"/>
              </a:ext>
            </a:extLst>
          </p:cNvPr>
          <p:cNvSpPr txBox="1"/>
          <p:nvPr/>
        </p:nvSpPr>
        <p:spPr>
          <a:xfrm>
            <a:off x="1704975" y="1983614"/>
            <a:ext cx="276225" cy="3155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b="1">
                <a:solidFill>
                  <a:schemeClr val="tx2"/>
                </a:solidFill>
                <a:effectLst/>
                <a:latin typeface="+mj-lt"/>
                <a:ea typeface="Times New Roman" panose="02020603050405020304" pitchFamily="18" charset="0"/>
              </a:rPr>
              <a:t>1</a:t>
            </a:r>
          </a:p>
        </p:txBody>
      </p:sp>
      <p:sp>
        <p:nvSpPr>
          <p:cNvPr id="38" name="Text Box 16">
            <a:extLst>
              <a:ext uri="{FF2B5EF4-FFF2-40B4-BE49-F238E27FC236}">
                <a16:creationId xmlns:a16="http://schemas.microsoft.com/office/drawing/2014/main" id="{FF7913DC-B4D5-4B4C-BFB8-C5248BA73AF1}"/>
              </a:ext>
            </a:extLst>
          </p:cNvPr>
          <p:cNvSpPr txBox="1"/>
          <p:nvPr/>
        </p:nvSpPr>
        <p:spPr>
          <a:xfrm>
            <a:off x="1640205" y="4837748"/>
            <a:ext cx="569595" cy="27368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b="1" dirty="0">
                <a:solidFill>
                  <a:schemeClr val="tx2"/>
                </a:solidFill>
                <a:effectLst/>
                <a:latin typeface="+mj-lt"/>
                <a:ea typeface="Times New Roman" panose="02020603050405020304" pitchFamily="18" charset="0"/>
              </a:rPr>
              <a:t>$USD</a:t>
            </a:r>
          </a:p>
        </p:txBody>
      </p:sp>
      <p:sp>
        <p:nvSpPr>
          <p:cNvPr id="39" name="Text Box 17">
            <a:extLst>
              <a:ext uri="{FF2B5EF4-FFF2-40B4-BE49-F238E27FC236}">
                <a16:creationId xmlns:a16="http://schemas.microsoft.com/office/drawing/2014/main" id="{268EC189-0BC9-E749-8986-BC73E48D7384}"/>
              </a:ext>
            </a:extLst>
          </p:cNvPr>
          <p:cNvSpPr txBox="1"/>
          <p:nvPr/>
        </p:nvSpPr>
        <p:spPr>
          <a:xfrm>
            <a:off x="1600200" y="5400467"/>
            <a:ext cx="1294143" cy="27368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b="1" dirty="0">
                <a:solidFill>
                  <a:schemeClr val="tx2"/>
                </a:solidFill>
                <a:effectLst/>
                <a:latin typeface="+mj-lt"/>
                <a:ea typeface="Times New Roman" panose="02020603050405020304" pitchFamily="18" charset="0"/>
              </a:rPr>
              <a:t>MM/DD/YYYY</a:t>
            </a:r>
          </a:p>
        </p:txBody>
      </p:sp>
      <p:sp>
        <p:nvSpPr>
          <p:cNvPr id="40" name="Text Box 18">
            <a:extLst>
              <a:ext uri="{FF2B5EF4-FFF2-40B4-BE49-F238E27FC236}">
                <a16:creationId xmlns:a16="http://schemas.microsoft.com/office/drawing/2014/main" id="{2A328FC5-EB26-574E-92AD-A6A0DAA4CE22}"/>
              </a:ext>
            </a:extLst>
          </p:cNvPr>
          <p:cNvSpPr txBox="1"/>
          <p:nvPr/>
        </p:nvSpPr>
        <p:spPr>
          <a:xfrm>
            <a:off x="1669415" y="4486965"/>
            <a:ext cx="1302385" cy="27368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b="1" dirty="0">
                <a:solidFill>
                  <a:schemeClr val="tx2"/>
                </a:solidFill>
                <a:effectLst/>
                <a:latin typeface="+mj-lt"/>
                <a:ea typeface="Times New Roman" panose="02020603050405020304" pitchFamily="18" charset="0"/>
              </a:rPr>
              <a:t>SVC</a:t>
            </a:r>
          </a:p>
        </p:txBody>
      </p:sp>
      <p:sp>
        <p:nvSpPr>
          <p:cNvPr id="41" name="Text Box 19">
            <a:extLst>
              <a:ext uri="{FF2B5EF4-FFF2-40B4-BE49-F238E27FC236}">
                <a16:creationId xmlns:a16="http://schemas.microsoft.com/office/drawing/2014/main" id="{E9B522F3-39B2-2349-BD5C-AA45B561581D}"/>
              </a:ext>
            </a:extLst>
          </p:cNvPr>
          <p:cNvSpPr txBox="1"/>
          <p:nvPr/>
        </p:nvSpPr>
        <p:spPr>
          <a:xfrm>
            <a:off x="1676400" y="2706638"/>
            <a:ext cx="1957947" cy="62547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b="1" dirty="0">
                <a:solidFill>
                  <a:schemeClr val="tx2"/>
                </a:solidFill>
                <a:effectLst/>
                <a:latin typeface="+mj-lt"/>
                <a:ea typeface="Times New Roman" panose="02020603050405020304" pitchFamily="18" charset="0"/>
              </a:rPr>
              <a:t>SVC,</a:t>
            </a:r>
            <a:r>
              <a:rPr lang="en-US" sz="1200" b="1" i="1" dirty="0">
                <a:solidFill>
                  <a:schemeClr val="tx2"/>
                </a:solidFill>
                <a:effectLst/>
                <a:latin typeface="+mj-lt"/>
                <a:ea typeface="Times New Roman" panose="02020603050405020304" pitchFamily="18" charset="0"/>
              </a:rPr>
              <a:t> Type</a:t>
            </a:r>
            <a:endParaRPr lang="en-US" sz="1200" b="1" dirty="0">
              <a:solidFill>
                <a:schemeClr val="tx2"/>
              </a:solidFill>
              <a:effectLst/>
              <a:latin typeface="+mj-lt"/>
              <a:ea typeface="Times New Roman" panose="02020603050405020304" pitchFamily="18" charset="0"/>
            </a:endParaRPr>
          </a:p>
          <a:p>
            <a:pPr marL="0" marR="0">
              <a:spcBef>
                <a:spcPts val="0"/>
              </a:spcBef>
              <a:spcAft>
                <a:spcPts val="0"/>
              </a:spcAft>
            </a:pPr>
            <a:r>
              <a:rPr lang="en-US" sz="1200" b="1" dirty="0">
                <a:solidFill>
                  <a:schemeClr val="tx2"/>
                </a:solidFill>
                <a:effectLst/>
                <a:latin typeface="+mj-lt"/>
                <a:ea typeface="Times New Roman" panose="02020603050405020304" pitchFamily="18" charset="0"/>
              </a:rPr>
              <a:t>PURPOSE:</a:t>
            </a:r>
            <a:r>
              <a:rPr lang="en-US" sz="1200" b="1" i="1" dirty="0">
                <a:solidFill>
                  <a:schemeClr val="tx2"/>
                </a:solidFill>
                <a:effectLst/>
                <a:latin typeface="+mj-lt"/>
                <a:ea typeface="Times New Roman" panose="02020603050405020304" pitchFamily="18" charset="0"/>
              </a:rPr>
              <a:t> Explanation</a:t>
            </a:r>
            <a:endParaRPr lang="en-US" sz="1200" b="1" dirty="0">
              <a:solidFill>
                <a:schemeClr val="tx2"/>
              </a:solidFill>
              <a:effectLst/>
              <a:latin typeface="+mj-lt"/>
              <a:ea typeface="Times New Roman" panose="02020603050405020304" pitchFamily="18" charset="0"/>
            </a:endParaRPr>
          </a:p>
          <a:p>
            <a:pPr marL="0" marR="0">
              <a:spcBef>
                <a:spcPts val="0"/>
              </a:spcBef>
              <a:spcAft>
                <a:spcPts val="0"/>
              </a:spcAft>
            </a:pPr>
            <a:r>
              <a:rPr lang="en-US" sz="1200" b="1" i="1" dirty="0">
                <a:solidFill>
                  <a:schemeClr val="tx2"/>
                </a:solidFill>
                <a:effectLst/>
                <a:latin typeface="+mj-lt"/>
                <a:ea typeface="Times New Roman" panose="02020603050405020304" pitchFamily="18" charset="0"/>
              </a:rPr>
              <a:t>Purchase Details </a:t>
            </a:r>
            <a:endParaRPr lang="en-US" sz="1200" b="1" dirty="0">
              <a:solidFill>
                <a:schemeClr val="tx2"/>
              </a:solidFill>
              <a:effectLst/>
              <a:latin typeface="+mj-lt"/>
              <a:ea typeface="Times New Roman" panose="02020603050405020304" pitchFamily="18" charset="0"/>
            </a:endParaRPr>
          </a:p>
        </p:txBody>
      </p:sp>
    </p:spTree>
    <p:extLst>
      <p:ext uri="{BB962C8B-B14F-4D97-AF65-F5344CB8AC3E}">
        <p14:creationId xmlns:p14="http://schemas.microsoft.com/office/powerpoint/2010/main" val="24760457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C5BBF0F-701B-964B-8B4D-C53718EDB1B1}"/>
              </a:ext>
            </a:extLst>
          </p:cNvPr>
          <p:cNvGrpSpPr/>
          <p:nvPr/>
        </p:nvGrpSpPr>
        <p:grpSpPr>
          <a:xfrm>
            <a:off x="152400" y="0"/>
            <a:ext cx="1143000" cy="609600"/>
            <a:chOff x="184711" y="180200"/>
            <a:chExt cx="1143000" cy="609600"/>
          </a:xfrm>
        </p:grpSpPr>
        <p:sp>
          <p:nvSpPr>
            <p:cNvPr id="11" name="TextBox 10">
              <a:extLst>
                <a:ext uri="{FF2B5EF4-FFF2-40B4-BE49-F238E27FC236}">
                  <a16:creationId xmlns:a16="http://schemas.microsoft.com/office/drawing/2014/main" id="{7FF124E9-5A53-B94C-A618-C0280EA21839}"/>
                </a:ext>
              </a:extLst>
            </p:cNvPr>
            <p:cNvSpPr txBox="1"/>
            <p:nvPr/>
          </p:nvSpPr>
          <p:spPr>
            <a:xfrm>
              <a:off x="413311" y="180200"/>
              <a:ext cx="914400" cy="276999"/>
            </a:xfrm>
            <a:prstGeom prst="rect">
              <a:avLst/>
            </a:prstGeom>
            <a:noFill/>
          </p:spPr>
          <p:txBody>
            <a:bodyPr wrap="square" rtlCol="0">
              <a:spAutoFit/>
            </a:bodyPr>
            <a:lstStyle/>
            <a:p>
              <a:r>
                <a:rPr lang="en-US" sz="1200">
                  <a:latin typeface="Garamond" panose="02020404030301010803" pitchFamily="18" charset="0"/>
                </a:rPr>
                <a:t>BAS</a:t>
              </a:r>
            </a:p>
          </p:txBody>
        </p:sp>
        <p:sp>
          <p:nvSpPr>
            <p:cNvPr id="12" name="TextBox 11">
              <a:extLst>
                <a:ext uri="{FF2B5EF4-FFF2-40B4-BE49-F238E27FC236}">
                  <a16:creationId xmlns:a16="http://schemas.microsoft.com/office/drawing/2014/main" id="{CE523915-AC4B-1046-A1ED-2A9939081E11}"/>
                </a:ext>
              </a:extLst>
            </p:cNvPr>
            <p:cNvSpPr txBox="1"/>
            <p:nvPr/>
          </p:nvSpPr>
          <p:spPr>
            <a:xfrm>
              <a:off x="184711" y="420468"/>
              <a:ext cx="838200" cy="369332"/>
            </a:xfrm>
            <a:prstGeom prst="rect">
              <a:avLst/>
            </a:prstGeom>
            <a:noFill/>
          </p:spPr>
          <p:txBody>
            <a:bodyPr wrap="square" rtlCol="0">
              <a:spAutoFit/>
            </a:bodyPr>
            <a:lstStyle/>
            <a:p>
              <a:pPr algn="ctr"/>
              <a:r>
                <a:rPr lang="en-US">
                  <a:latin typeface="Garamond" panose="02020404030301010803" pitchFamily="18" charset="0"/>
                </a:rPr>
                <a:t>BFS</a:t>
              </a:r>
            </a:p>
          </p:txBody>
        </p:sp>
      </p:grpSp>
      <p:grpSp>
        <p:nvGrpSpPr>
          <p:cNvPr id="20" name="Group 19">
            <a:extLst>
              <a:ext uri="{FF2B5EF4-FFF2-40B4-BE49-F238E27FC236}">
                <a16:creationId xmlns:a16="http://schemas.microsoft.com/office/drawing/2014/main" id="{A743B86B-1091-B14E-A6FD-FD5443A64130}"/>
              </a:ext>
            </a:extLst>
          </p:cNvPr>
          <p:cNvGrpSpPr/>
          <p:nvPr/>
        </p:nvGrpSpPr>
        <p:grpSpPr>
          <a:xfrm>
            <a:off x="9372600" y="243038"/>
            <a:ext cx="2558489" cy="428323"/>
            <a:chOff x="9212595" y="364590"/>
            <a:chExt cx="2558489" cy="428323"/>
          </a:xfrm>
        </p:grpSpPr>
        <p:sp>
          <p:nvSpPr>
            <p:cNvPr id="21" name="object 4">
              <a:extLst>
                <a:ext uri="{FF2B5EF4-FFF2-40B4-BE49-F238E27FC236}">
                  <a16:creationId xmlns:a16="http://schemas.microsoft.com/office/drawing/2014/main" id="{E9CF30F1-9F3A-1549-A038-7415F797CA5F}"/>
                </a:ext>
              </a:extLst>
            </p:cNvPr>
            <p:cNvSpPr txBox="1"/>
            <p:nvPr/>
          </p:nvSpPr>
          <p:spPr>
            <a:xfrm>
              <a:off x="9954227" y="364590"/>
              <a:ext cx="1816857" cy="428322"/>
            </a:xfrm>
            <a:prstGeom prst="rect">
              <a:avLst/>
            </a:prstGeom>
            <a:solidFill>
              <a:srgbClr val="FFFFFF"/>
            </a:solidFill>
          </p:spPr>
          <p:txBody>
            <a:bodyPr vert="horz" wrap="square" lIns="0" tIns="53340" rIns="0" bIns="0" rtlCol="0">
              <a:spAutoFit/>
            </a:bodyPr>
            <a:lstStyle/>
            <a:p>
              <a:pPr marL="12700">
                <a:lnSpc>
                  <a:spcPct val="100000"/>
                </a:lnSpc>
                <a:spcBef>
                  <a:spcPts val="420"/>
                </a:spcBef>
              </a:pPr>
              <a:r>
                <a:rPr sz="900" b="1" spc="-160" dirty="0">
                  <a:solidFill>
                    <a:schemeClr val="bg2"/>
                  </a:solidFill>
                  <a:latin typeface="Arial"/>
                  <a:cs typeface="Arial"/>
                </a:rPr>
                <a:t>BFS  </a:t>
              </a:r>
              <a:r>
                <a:rPr sz="900" b="1" spc="-55" dirty="0">
                  <a:solidFill>
                    <a:schemeClr val="bg2"/>
                  </a:solidFill>
                  <a:latin typeface="Arial"/>
                  <a:cs typeface="Arial"/>
                </a:rPr>
                <a:t>– </a:t>
              </a:r>
              <a:r>
                <a:rPr sz="900" b="1" spc="-105" dirty="0">
                  <a:solidFill>
                    <a:schemeClr val="bg2"/>
                  </a:solidFill>
                  <a:latin typeface="Arial"/>
                  <a:cs typeface="Arial"/>
                </a:rPr>
                <a:t>Business  </a:t>
              </a:r>
              <a:r>
                <a:rPr sz="900" b="1" spc="-20" dirty="0">
                  <a:solidFill>
                    <a:schemeClr val="bg2"/>
                  </a:solidFill>
                  <a:latin typeface="Arial"/>
                  <a:cs typeface="Arial"/>
                </a:rPr>
                <a:t>&amp; </a:t>
              </a:r>
              <a:r>
                <a:rPr sz="900" b="1" spc="-75" dirty="0">
                  <a:solidFill>
                    <a:schemeClr val="bg2"/>
                  </a:solidFill>
                  <a:latin typeface="Arial"/>
                  <a:cs typeface="Arial"/>
                </a:rPr>
                <a:t>Financial</a:t>
              </a:r>
              <a:r>
                <a:rPr sz="900" b="1" spc="-85" dirty="0">
                  <a:solidFill>
                    <a:schemeClr val="bg2"/>
                  </a:solidFill>
                  <a:latin typeface="Arial"/>
                  <a:cs typeface="Arial"/>
                </a:rPr>
                <a:t> </a:t>
              </a:r>
              <a:r>
                <a:rPr sz="900" b="1" spc="-90" dirty="0">
                  <a:solidFill>
                    <a:schemeClr val="bg2"/>
                  </a:solidFill>
                  <a:latin typeface="Arial"/>
                  <a:cs typeface="Arial"/>
                </a:rPr>
                <a:t>Services</a:t>
              </a:r>
              <a:endParaRPr sz="900" dirty="0">
                <a:solidFill>
                  <a:schemeClr val="bg2"/>
                </a:solidFill>
                <a:latin typeface="Arial"/>
                <a:cs typeface="Arial"/>
              </a:endParaRPr>
            </a:p>
            <a:p>
              <a:pPr marL="12700">
                <a:lnSpc>
                  <a:spcPct val="100000"/>
                </a:lnSpc>
                <a:spcBef>
                  <a:spcPts val="215"/>
                </a:spcBef>
              </a:pPr>
              <a:r>
                <a:rPr sz="600" i="1" spc="-55" dirty="0">
                  <a:solidFill>
                    <a:schemeClr val="bg2"/>
                  </a:solidFill>
                  <a:latin typeface="Arial"/>
                  <a:cs typeface="Arial"/>
                </a:rPr>
                <a:t>A </a:t>
              </a:r>
              <a:r>
                <a:rPr sz="600" i="1" spc="-30" dirty="0">
                  <a:solidFill>
                    <a:schemeClr val="bg2"/>
                  </a:solidFill>
                  <a:latin typeface="Arial"/>
                  <a:cs typeface="Arial"/>
                </a:rPr>
                <a:t>Division </a:t>
              </a:r>
              <a:r>
                <a:rPr sz="600" i="1" spc="-10" dirty="0">
                  <a:solidFill>
                    <a:schemeClr val="bg2"/>
                  </a:solidFill>
                  <a:latin typeface="Arial"/>
                  <a:cs typeface="Arial"/>
                </a:rPr>
                <a:t>of </a:t>
              </a:r>
              <a:r>
                <a:rPr sz="600" i="1" spc="-55" dirty="0">
                  <a:solidFill>
                    <a:schemeClr val="bg2"/>
                  </a:solidFill>
                  <a:latin typeface="Arial"/>
                  <a:cs typeface="Arial"/>
                </a:rPr>
                <a:t>Business  </a:t>
              </a:r>
              <a:r>
                <a:rPr sz="600" i="1" dirty="0">
                  <a:solidFill>
                    <a:schemeClr val="bg2"/>
                  </a:solidFill>
                  <a:latin typeface="Arial"/>
                  <a:cs typeface="Arial"/>
                </a:rPr>
                <a:t>&amp; </a:t>
              </a:r>
              <a:r>
                <a:rPr sz="600" i="1" spc="-20" dirty="0">
                  <a:solidFill>
                    <a:schemeClr val="bg2"/>
                  </a:solidFill>
                  <a:latin typeface="Arial"/>
                  <a:cs typeface="Arial"/>
                </a:rPr>
                <a:t>Administration </a:t>
              </a:r>
              <a:r>
                <a:rPr sz="600" i="1" spc="-50" dirty="0">
                  <a:solidFill>
                    <a:schemeClr val="bg2"/>
                  </a:solidFill>
                  <a:latin typeface="Arial"/>
                  <a:cs typeface="Arial"/>
                </a:rPr>
                <a:t>Services</a:t>
              </a:r>
              <a:r>
                <a:rPr sz="600" i="1" spc="-45" dirty="0">
                  <a:solidFill>
                    <a:schemeClr val="bg2"/>
                  </a:solidFill>
                  <a:latin typeface="Arial"/>
                  <a:cs typeface="Arial"/>
                </a:rPr>
                <a:t> </a:t>
              </a:r>
              <a:r>
                <a:rPr sz="600" i="1" spc="-65" dirty="0">
                  <a:solidFill>
                    <a:schemeClr val="bg2"/>
                  </a:solidFill>
                  <a:latin typeface="Arial"/>
                  <a:cs typeface="Arial"/>
                </a:rPr>
                <a:t>(BAS)</a:t>
              </a:r>
              <a:endParaRPr lang="en-US" sz="600" i="1" spc="-65" dirty="0">
                <a:solidFill>
                  <a:schemeClr val="bg2"/>
                </a:solidFill>
                <a:latin typeface="Arial"/>
                <a:cs typeface="Arial"/>
              </a:endParaRPr>
            </a:p>
            <a:p>
              <a:pPr marL="12700">
                <a:lnSpc>
                  <a:spcPct val="100000"/>
                </a:lnSpc>
                <a:spcBef>
                  <a:spcPts val="215"/>
                </a:spcBef>
              </a:pPr>
              <a:endParaRPr sz="600" dirty="0">
                <a:latin typeface="Arial"/>
                <a:cs typeface="Arial"/>
              </a:endParaRPr>
            </a:p>
          </p:txBody>
        </p:sp>
        <p:pic>
          <p:nvPicPr>
            <p:cNvPr id="22" name="Picture 21">
              <a:extLst>
                <a:ext uri="{FF2B5EF4-FFF2-40B4-BE49-F238E27FC236}">
                  <a16:creationId xmlns:a16="http://schemas.microsoft.com/office/drawing/2014/main" id="{4264052D-5A29-0E4B-AB7D-2C23156DC5FF}"/>
                </a:ext>
              </a:extLst>
            </p:cNvPr>
            <p:cNvPicPr>
              <a:picLocks noChangeAspect="1"/>
            </p:cNvPicPr>
            <p:nvPr/>
          </p:nvPicPr>
          <p:blipFill>
            <a:blip r:embed="rId2"/>
            <a:stretch>
              <a:fillRect/>
            </a:stretch>
          </p:blipFill>
          <p:spPr>
            <a:xfrm>
              <a:off x="9212595" y="364591"/>
              <a:ext cx="741632" cy="428322"/>
            </a:xfrm>
            <a:prstGeom prst="rect">
              <a:avLst/>
            </a:prstGeom>
          </p:spPr>
        </p:pic>
      </p:grpSp>
      <p:pic>
        <p:nvPicPr>
          <p:cNvPr id="13" name="Graphic 12">
            <a:extLst>
              <a:ext uri="{FF2B5EF4-FFF2-40B4-BE49-F238E27FC236}">
                <a16:creationId xmlns:a16="http://schemas.microsoft.com/office/drawing/2014/main" id="{C2C45A73-8387-3B4A-B21E-F82F14752E28}"/>
              </a:ext>
            </a:extLst>
          </p:cNvPr>
          <p:cNvPicPr>
            <a:picLocks noChangeAspect="1"/>
          </p:cNvPicPr>
          <p:nvPr/>
        </p:nvPicPr>
        <p:blipFill>
          <a:blip r:embed="rId3">
            <a:extLst>
              <a:ext uri="{96DAC541-7B7A-43D3-8B79-37D633B846F1}">
                <asvg:svgBlip xmlns="" xmlns:asvg="http://schemas.microsoft.com/office/drawing/2016/SVG/main" r:embed="rId4"/>
              </a:ext>
            </a:extLst>
          </a:blip>
          <a:srcRect/>
          <a:stretch/>
        </p:blipFill>
        <p:spPr>
          <a:xfrm>
            <a:off x="6628627" y="914400"/>
            <a:ext cx="5487945" cy="5487945"/>
          </a:xfrm>
          <a:prstGeom prst="rect">
            <a:avLst/>
          </a:prstGeom>
        </p:spPr>
      </p:pic>
      <p:sp>
        <p:nvSpPr>
          <p:cNvPr id="23" name="Title 1">
            <a:extLst>
              <a:ext uri="{FF2B5EF4-FFF2-40B4-BE49-F238E27FC236}">
                <a16:creationId xmlns:a16="http://schemas.microsoft.com/office/drawing/2014/main" id="{BD52FCA7-1DE3-064F-9BF5-CD43E6DD4AD1}"/>
              </a:ext>
            </a:extLst>
          </p:cNvPr>
          <p:cNvSpPr>
            <a:spLocks noGrp="1"/>
          </p:cNvSpPr>
          <p:nvPr>
            <p:ph type="title"/>
          </p:nvPr>
        </p:nvSpPr>
        <p:spPr>
          <a:xfrm>
            <a:off x="1371600" y="228600"/>
            <a:ext cx="10058400" cy="1371600"/>
          </a:xfrm>
        </p:spPr>
        <p:txBody>
          <a:bodyPr>
            <a:normAutofit/>
          </a:bodyPr>
          <a:lstStyle/>
          <a:p>
            <a:r>
              <a:rPr lang="en-US" sz="4000" b="1" dirty="0">
                <a:solidFill>
                  <a:schemeClr val="bg2"/>
                </a:solidFill>
                <a:latin typeface="Garamond" panose="02020404030301010803" pitchFamily="18" charset="0"/>
              </a:rPr>
              <a:t>Service(s)</a:t>
            </a:r>
            <a:r>
              <a:rPr lang="en-US" sz="4000" dirty="0">
                <a:solidFill>
                  <a:schemeClr val="bg2"/>
                </a:solidFill>
                <a:latin typeface="Garamond" panose="02020404030301010803" pitchFamily="18" charset="0"/>
              </a:rPr>
              <a:t>| Example 2</a:t>
            </a:r>
            <a:endParaRPr lang="en-US" sz="4000" b="1" dirty="0">
              <a:solidFill>
                <a:schemeClr val="bg2"/>
              </a:solidFill>
              <a:latin typeface="Garamond" panose="02020404030301010803" pitchFamily="18" charset="0"/>
            </a:endParaRPr>
          </a:p>
        </p:txBody>
      </p:sp>
      <p:sp>
        <p:nvSpPr>
          <p:cNvPr id="15" name="Text Box 220">
            <a:extLst>
              <a:ext uri="{FF2B5EF4-FFF2-40B4-BE49-F238E27FC236}">
                <a16:creationId xmlns:a16="http://schemas.microsoft.com/office/drawing/2014/main" id="{BF37AC8E-9681-A948-9A1B-7F21239BD3AB}"/>
              </a:ext>
            </a:extLst>
          </p:cNvPr>
          <p:cNvSpPr txBox="1"/>
          <p:nvPr/>
        </p:nvSpPr>
        <p:spPr>
          <a:xfrm>
            <a:off x="7239000" y="3124200"/>
            <a:ext cx="4495800" cy="2998409"/>
          </a:xfrm>
          <a:prstGeom prst="rect">
            <a:avLst/>
          </a:prstGeom>
          <a:noFill/>
          <a:ln w="6350">
            <a:noFill/>
          </a:ln>
          <a:effectLst>
            <a:outerShdw blurRad="50800" dist="38100" dir="2700000" algn="tl" rotWithShape="0">
              <a:prstClr val="black">
                <a:alpha val="40000"/>
              </a:prstClr>
            </a:outerShdw>
          </a:effectLst>
          <a:scene3d>
            <a:camera prst="orthographicFront"/>
            <a:lightRig rig="threePt" dir="t"/>
          </a:scene3d>
          <a:sp3d>
            <a:bevelT/>
          </a:sp3d>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2400" b="1" dirty="0">
                <a:solidFill>
                  <a:schemeClr val="bg2"/>
                </a:solidFill>
                <a:effectLst/>
                <a:latin typeface="+mj-lt"/>
                <a:ea typeface="Times New Roman" panose="02020603050405020304" pitchFamily="18" charset="0"/>
              </a:rPr>
              <a:t>Scenario #2</a:t>
            </a:r>
            <a:r>
              <a:rPr lang="en-US" sz="2000" dirty="0">
                <a:solidFill>
                  <a:schemeClr val="bg2"/>
                </a:solidFill>
                <a:latin typeface="+mj-lt"/>
                <a:ea typeface="Times New Roman" panose="02020603050405020304" pitchFamily="18" charset="0"/>
              </a:rPr>
              <a:t> </a:t>
            </a:r>
          </a:p>
          <a:p>
            <a:pPr marL="342900" marR="0" indent="-342900">
              <a:spcBef>
                <a:spcPts val="0"/>
              </a:spcBef>
              <a:spcAft>
                <a:spcPts val="0"/>
              </a:spcAft>
              <a:buFont typeface="Arial" panose="020B0604020202020204" pitchFamily="34" charset="0"/>
              <a:buChar char="•"/>
            </a:pPr>
            <a:r>
              <a:rPr lang="en-US" sz="2000" dirty="0">
                <a:solidFill>
                  <a:schemeClr val="bg2"/>
                </a:solidFill>
                <a:latin typeface="+mj-lt"/>
                <a:ea typeface="Times New Roman" panose="02020603050405020304" pitchFamily="18" charset="0"/>
              </a:rPr>
              <a:t>Department: </a:t>
            </a:r>
            <a:r>
              <a:rPr lang="en-US" sz="2000" i="1" dirty="0">
                <a:solidFill>
                  <a:schemeClr val="bg2"/>
                </a:solidFill>
                <a:latin typeface="+mj-lt"/>
                <a:ea typeface="Times New Roman" panose="02020603050405020304" pitchFamily="18" charset="0"/>
              </a:rPr>
              <a:t>Student Recreation Center</a:t>
            </a:r>
          </a:p>
          <a:p>
            <a:pPr marL="342900" marR="0" indent="-342900">
              <a:spcBef>
                <a:spcPts val="0"/>
              </a:spcBef>
              <a:spcAft>
                <a:spcPts val="0"/>
              </a:spcAft>
              <a:buFont typeface="Arial" panose="020B0604020202020204" pitchFamily="34" charset="0"/>
              <a:buChar char="•"/>
            </a:pPr>
            <a:r>
              <a:rPr lang="en-US" sz="2000" dirty="0">
                <a:solidFill>
                  <a:schemeClr val="bg2"/>
                </a:solidFill>
                <a:latin typeface="+mj-lt"/>
                <a:ea typeface="Times New Roman" panose="02020603050405020304" pitchFamily="18" charset="0"/>
              </a:rPr>
              <a:t>Replacement of broken glass door</a:t>
            </a:r>
            <a:r>
              <a:rPr lang="en-US" sz="2000" i="1" dirty="0">
                <a:solidFill>
                  <a:schemeClr val="bg2"/>
                </a:solidFill>
                <a:latin typeface="+mj-lt"/>
                <a:ea typeface="Times New Roman" panose="02020603050405020304" pitchFamily="18" charset="0"/>
              </a:rPr>
              <a:t> </a:t>
            </a:r>
          </a:p>
          <a:p>
            <a:pPr marL="342900" indent="-342900">
              <a:buFont typeface="Arial" panose="020B0604020202020204" pitchFamily="34" charset="0"/>
              <a:buChar char="•"/>
            </a:pPr>
            <a:r>
              <a:rPr lang="en-US" sz="2000" dirty="0">
                <a:solidFill>
                  <a:schemeClr val="bg2"/>
                </a:solidFill>
                <a:latin typeface="+mj-lt"/>
                <a:ea typeface="Times New Roman" panose="02020603050405020304" pitchFamily="18" charset="0"/>
              </a:rPr>
              <a:t>Estimated Delivery: </a:t>
            </a:r>
            <a:r>
              <a:rPr lang="en-US" sz="2000" i="1" dirty="0">
                <a:solidFill>
                  <a:schemeClr val="bg2"/>
                </a:solidFill>
                <a:latin typeface="+mj-lt"/>
                <a:ea typeface="Times New Roman" panose="02020603050405020304" pitchFamily="18" charset="0"/>
              </a:rPr>
              <a:t>3/28/2019</a:t>
            </a:r>
          </a:p>
        </p:txBody>
      </p:sp>
      <p:pic>
        <p:nvPicPr>
          <p:cNvPr id="4" name="Picture 3" descr="A screenshot of a cell phone&#10;&#10;Description automatically generated">
            <a:extLst>
              <a:ext uri="{FF2B5EF4-FFF2-40B4-BE49-F238E27FC236}">
                <a16:creationId xmlns:a16="http://schemas.microsoft.com/office/drawing/2014/main" id="{FACC65E8-3E5B-364B-AAF6-A5F7CB6F52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500" y="1219200"/>
            <a:ext cx="6128624" cy="49815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664671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C5BBF0F-701B-964B-8B4D-C53718EDB1B1}"/>
              </a:ext>
            </a:extLst>
          </p:cNvPr>
          <p:cNvGrpSpPr/>
          <p:nvPr/>
        </p:nvGrpSpPr>
        <p:grpSpPr>
          <a:xfrm>
            <a:off x="152400" y="0"/>
            <a:ext cx="1143000" cy="609600"/>
            <a:chOff x="184711" y="180200"/>
            <a:chExt cx="1143000" cy="609600"/>
          </a:xfrm>
        </p:grpSpPr>
        <p:sp>
          <p:nvSpPr>
            <p:cNvPr id="11" name="TextBox 10">
              <a:extLst>
                <a:ext uri="{FF2B5EF4-FFF2-40B4-BE49-F238E27FC236}">
                  <a16:creationId xmlns:a16="http://schemas.microsoft.com/office/drawing/2014/main" id="{7FF124E9-5A53-B94C-A618-C0280EA21839}"/>
                </a:ext>
              </a:extLst>
            </p:cNvPr>
            <p:cNvSpPr txBox="1"/>
            <p:nvPr/>
          </p:nvSpPr>
          <p:spPr>
            <a:xfrm>
              <a:off x="413311" y="180200"/>
              <a:ext cx="914400" cy="276999"/>
            </a:xfrm>
            <a:prstGeom prst="rect">
              <a:avLst/>
            </a:prstGeom>
            <a:noFill/>
          </p:spPr>
          <p:txBody>
            <a:bodyPr wrap="square" rtlCol="0">
              <a:spAutoFit/>
            </a:bodyPr>
            <a:lstStyle/>
            <a:p>
              <a:r>
                <a:rPr lang="en-US" sz="1200">
                  <a:latin typeface="Garamond" panose="02020404030301010803" pitchFamily="18" charset="0"/>
                </a:rPr>
                <a:t>BAS</a:t>
              </a:r>
            </a:p>
          </p:txBody>
        </p:sp>
        <p:sp>
          <p:nvSpPr>
            <p:cNvPr id="12" name="TextBox 11">
              <a:extLst>
                <a:ext uri="{FF2B5EF4-FFF2-40B4-BE49-F238E27FC236}">
                  <a16:creationId xmlns:a16="http://schemas.microsoft.com/office/drawing/2014/main" id="{CE523915-AC4B-1046-A1ED-2A9939081E11}"/>
                </a:ext>
              </a:extLst>
            </p:cNvPr>
            <p:cNvSpPr txBox="1"/>
            <p:nvPr/>
          </p:nvSpPr>
          <p:spPr>
            <a:xfrm>
              <a:off x="184711" y="420468"/>
              <a:ext cx="838200" cy="369332"/>
            </a:xfrm>
            <a:prstGeom prst="rect">
              <a:avLst/>
            </a:prstGeom>
            <a:noFill/>
          </p:spPr>
          <p:txBody>
            <a:bodyPr wrap="square" rtlCol="0">
              <a:spAutoFit/>
            </a:bodyPr>
            <a:lstStyle/>
            <a:p>
              <a:pPr algn="ctr"/>
              <a:r>
                <a:rPr lang="en-US">
                  <a:latin typeface="Garamond" panose="02020404030301010803" pitchFamily="18" charset="0"/>
                </a:rPr>
                <a:t>BFS</a:t>
              </a:r>
            </a:p>
          </p:txBody>
        </p:sp>
      </p:grpSp>
      <p:grpSp>
        <p:nvGrpSpPr>
          <p:cNvPr id="20" name="Group 19">
            <a:extLst>
              <a:ext uri="{FF2B5EF4-FFF2-40B4-BE49-F238E27FC236}">
                <a16:creationId xmlns:a16="http://schemas.microsoft.com/office/drawing/2014/main" id="{A743B86B-1091-B14E-A6FD-FD5443A64130}"/>
              </a:ext>
            </a:extLst>
          </p:cNvPr>
          <p:cNvGrpSpPr/>
          <p:nvPr/>
        </p:nvGrpSpPr>
        <p:grpSpPr>
          <a:xfrm>
            <a:off x="9372600" y="243038"/>
            <a:ext cx="2558489" cy="428323"/>
            <a:chOff x="9212595" y="364590"/>
            <a:chExt cx="2558489" cy="428323"/>
          </a:xfrm>
        </p:grpSpPr>
        <p:sp>
          <p:nvSpPr>
            <p:cNvPr id="21" name="object 4">
              <a:extLst>
                <a:ext uri="{FF2B5EF4-FFF2-40B4-BE49-F238E27FC236}">
                  <a16:creationId xmlns:a16="http://schemas.microsoft.com/office/drawing/2014/main" id="{E9CF30F1-9F3A-1549-A038-7415F797CA5F}"/>
                </a:ext>
              </a:extLst>
            </p:cNvPr>
            <p:cNvSpPr txBox="1"/>
            <p:nvPr/>
          </p:nvSpPr>
          <p:spPr>
            <a:xfrm>
              <a:off x="9954227" y="364590"/>
              <a:ext cx="1816857" cy="428322"/>
            </a:xfrm>
            <a:prstGeom prst="rect">
              <a:avLst/>
            </a:prstGeom>
            <a:solidFill>
              <a:srgbClr val="FFFFFF"/>
            </a:solidFill>
          </p:spPr>
          <p:txBody>
            <a:bodyPr vert="horz" wrap="square" lIns="0" tIns="53340" rIns="0" bIns="0" rtlCol="0">
              <a:spAutoFit/>
            </a:bodyPr>
            <a:lstStyle/>
            <a:p>
              <a:pPr marL="12700">
                <a:lnSpc>
                  <a:spcPct val="100000"/>
                </a:lnSpc>
                <a:spcBef>
                  <a:spcPts val="420"/>
                </a:spcBef>
              </a:pPr>
              <a:r>
                <a:rPr sz="900" b="1" spc="-160">
                  <a:solidFill>
                    <a:schemeClr val="bg2"/>
                  </a:solidFill>
                  <a:latin typeface="Arial"/>
                  <a:cs typeface="Arial"/>
                </a:rPr>
                <a:t>BFS  </a:t>
              </a:r>
              <a:r>
                <a:rPr sz="900" b="1" spc="-55">
                  <a:solidFill>
                    <a:schemeClr val="bg2"/>
                  </a:solidFill>
                  <a:latin typeface="Arial"/>
                  <a:cs typeface="Arial"/>
                </a:rPr>
                <a:t>– </a:t>
              </a:r>
              <a:r>
                <a:rPr sz="900" b="1" spc="-105">
                  <a:solidFill>
                    <a:schemeClr val="bg2"/>
                  </a:solidFill>
                  <a:latin typeface="Arial"/>
                  <a:cs typeface="Arial"/>
                </a:rPr>
                <a:t>Business  </a:t>
              </a:r>
              <a:r>
                <a:rPr sz="900" b="1" spc="-20">
                  <a:solidFill>
                    <a:schemeClr val="bg2"/>
                  </a:solidFill>
                  <a:latin typeface="Arial"/>
                  <a:cs typeface="Arial"/>
                </a:rPr>
                <a:t>&amp; </a:t>
              </a:r>
              <a:r>
                <a:rPr sz="900" b="1" spc="-75">
                  <a:solidFill>
                    <a:schemeClr val="bg2"/>
                  </a:solidFill>
                  <a:latin typeface="Arial"/>
                  <a:cs typeface="Arial"/>
                </a:rPr>
                <a:t>Financial</a:t>
              </a:r>
              <a:r>
                <a:rPr sz="900" b="1" spc="-85">
                  <a:solidFill>
                    <a:schemeClr val="bg2"/>
                  </a:solidFill>
                  <a:latin typeface="Arial"/>
                  <a:cs typeface="Arial"/>
                </a:rPr>
                <a:t> </a:t>
              </a:r>
              <a:r>
                <a:rPr sz="900" b="1" spc="-90">
                  <a:solidFill>
                    <a:schemeClr val="bg2"/>
                  </a:solidFill>
                  <a:latin typeface="Arial"/>
                  <a:cs typeface="Arial"/>
                </a:rPr>
                <a:t>Services</a:t>
              </a:r>
              <a:endParaRPr sz="900">
                <a:solidFill>
                  <a:schemeClr val="bg2"/>
                </a:solidFill>
                <a:latin typeface="Arial"/>
                <a:cs typeface="Arial"/>
              </a:endParaRPr>
            </a:p>
            <a:p>
              <a:pPr marL="12700">
                <a:lnSpc>
                  <a:spcPct val="100000"/>
                </a:lnSpc>
                <a:spcBef>
                  <a:spcPts val="215"/>
                </a:spcBef>
              </a:pPr>
              <a:r>
                <a:rPr sz="600" i="1" spc="-55">
                  <a:solidFill>
                    <a:schemeClr val="bg2"/>
                  </a:solidFill>
                  <a:latin typeface="Arial"/>
                  <a:cs typeface="Arial"/>
                </a:rPr>
                <a:t>A </a:t>
              </a:r>
              <a:r>
                <a:rPr sz="600" i="1" spc="-30">
                  <a:solidFill>
                    <a:schemeClr val="bg2"/>
                  </a:solidFill>
                  <a:latin typeface="Arial"/>
                  <a:cs typeface="Arial"/>
                </a:rPr>
                <a:t>Division </a:t>
              </a:r>
              <a:r>
                <a:rPr sz="600" i="1" spc="-10">
                  <a:solidFill>
                    <a:schemeClr val="bg2"/>
                  </a:solidFill>
                  <a:latin typeface="Arial"/>
                  <a:cs typeface="Arial"/>
                </a:rPr>
                <a:t>of </a:t>
              </a:r>
              <a:r>
                <a:rPr sz="600" i="1" spc="-55">
                  <a:solidFill>
                    <a:schemeClr val="bg2"/>
                  </a:solidFill>
                  <a:latin typeface="Arial"/>
                  <a:cs typeface="Arial"/>
                </a:rPr>
                <a:t>Business  </a:t>
              </a:r>
              <a:r>
                <a:rPr sz="600" i="1">
                  <a:solidFill>
                    <a:schemeClr val="bg2"/>
                  </a:solidFill>
                  <a:latin typeface="Arial"/>
                  <a:cs typeface="Arial"/>
                </a:rPr>
                <a:t>&amp; </a:t>
              </a:r>
              <a:r>
                <a:rPr sz="600" i="1" spc="-20">
                  <a:solidFill>
                    <a:schemeClr val="bg2"/>
                  </a:solidFill>
                  <a:latin typeface="Arial"/>
                  <a:cs typeface="Arial"/>
                </a:rPr>
                <a:t>Administration </a:t>
              </a:r>
              <a:r>
                <a:rPr sz="600" i="1" spc="-50">
                  <a:solidFill>
                    <a:schemeClr val="bg2"/>
                  </a:solidFill>
                  <a:latin typeface="Arial"/>
                  <a:cs typeface="Arial"/>
                </a:rPr>
                <a:t>Services</a:t>
              </a:r>
              <a:r>
                <a:rPr sz="600" i="1" spc="-45">
                  <a:solidFill>
                    <a:schemeClr val="bg2"/>
                  </a:solidFill>
                  <a:latin typeface="Arial"/>
                  <a:cs typeface="Arial"/>
                </a:rPr>
                <a:t> </a:t>
              </a:r>
              <a:r>
                <a:rPr sz="600" i="1" spc="-65">
                  <a:solidFill>
                    <a:schemeClr val="bg2"/>
                  </a:solidFill>
                  <a:latin typeface="Arial"/>
                  <a:cs typeface="Arial"/>
                </a:rPr>
                <a:t>(BAS)</a:t>
              </a:r>
              <a:endParaRPr lang="en-US" sz="600" i="1" spc="-65">
                <a:solidFill>
                  <a:schemeClr val="bg2"/>
                </a:solidFill>
                <a:latin typeface="Arial"/>
                <a:cs typeface="Arial"/>
              </a:endParaRPr>
            </a:p>
            <a:p>
              <a:pPr marL="12700">
                <a:lnSpc>
                  <a:spcPct val="100000"/>
                </a:lnSpc>
                <a:spcBef>
                  <a:spcPts val="215"/>
                </a:spcBef>
              </a:pPr>
              <a:endParaRPr sz="600">
                <a:latin typeface="Arial"/>
                <a:cs typeface="Arial"/>
              </a:endParaRPr>
            </a:p>
          </p:txBody>
        </p:sp>
        <p:pic>
          <p:nvPicPr>
            <p:cNvPr id="22" name="Picture 21">
              <a:extLst>
                <a:ext uri="{FF2B5EF4-FFF2-40B4-BE49-F238E27FC236}">
                  <a16:creationId xmlns:a16="http://schemas.microsoft.com/office/drawing/2014/main" id="{4264052D-5A29-0E4B-AB7D-2C23156DC5FF}"/>
                </a:ext>
              </a:extLst>
            </p:cNvPr>
            <p:cNvPicPr>
              <a:picLocks noChangeAspect="1"/>
            </p:cNvPicPr>
            <p:nvPr/>
          </p:nvPicPr>
          <p:blipFill>
            <a:blip r:embed="rId2"/>
            <a:stretch>
              <a:fillRect/>
            </a:stretch>
          </p:blipFill>
          <p:spPr>
            <a:xfrm>
              <a:off x="9212595" y="364591"/>
              <a:ext cx="741632" cy="428322"/>
            </a:xfrm>
            <a:prstGeom prst="rect">
              <a:avLst/>
            </a:prstGeom>
          </p:spPr>
        </p:pic>
      </p:grpSp>
      <p:sp>
        <p:nvSpPr>
          <p:cNvPr id="23" name="Title 1">
            <a:extLst>
              <a:ext uri="{FF2B5EF4-FFF2-40B4-BE49-F238E27FC236}">
                <a16:creationId xmlns:a16="http://schemas.microsoft.com/office/drawing/2014/main" id="{BD52FCA7-1DE3-064F-9BF5-CD43E6DD4AD1}"/>
              </a:ext>
            </a:extLst>
          </p:cNvPr>
          <p:cNvSpPr>
            <a:spLocks noGrp="1"/>
          </p:cNvSpPr>
          <p:nvPr>
            <p:ph type="title"/>
          </p:nvPr>
        </p:nvSpPr>
        <p:spPr>
          <a:xfrm>
            <a:off x="1310598" y="276999"/>
            <a:ext cx="10058400" cy="1371600"/>
          </a:xfrm>
        </p:spPr>
        <p:txBody>
          <a:bodyPr>
            <a:normAutofit/>
          </a:bodyPr>
          <a:lstStyle/>
          <a:p>
            <a:r>
              <a:rPr lang="en-US" sz="4000" b="1" dirty="0">
                <a:solidFill>
                  <a:schemeClr val="bg2"/>
                </a:solidFill>
                <a:latin typeface="Garamond" panose="02020404030301010803" pitchFamily="18" charset="0"/>
              </a:rPr>
              <a:t>Service(s)</a:t>
            </a:r>
            <a:r>
              <a:rPr lang="en-US" sz="4000" dirty="0">
                <a:solidFill>
                  <a:schemeClr val="bg2"/>
                </a:solidFill>
                <a:latin typeface="Garamond" panose="02020404030301010803" pitchFamily="18" charset="0"/>
              </a:rPr>
              <a:t>| Example 2 </a:t>
            </a:r>
            <a:r>
              <a:rPr lang="en-US" sz="4000" i="1" dirty="0" smtClean="0">
                <a:solidFill>
                  <a:schemeClr val="bg2"/>
                </a:solidFill>
                <a:latin typeface="Garamond" panose="02020404030301010803" pitchFamily="18" charset="0"/>
              </a:rPr>
              <a:t>– Sample Quiz</a:t>
            </a:r>
            <a:endParaRPr lang="en-US" sz="4000" b="1" dirty="0">
              <a:solidFill>
                <a:schemeClr val="bg2"/>
              </a:solidFill>
              <a:latin typeface="Garamond" panose="02020404030301010803" pitchFamily="18" charset="0"/>
            </a:endParaRPr>
          </a:p>
        </p:txBody>
      </p:sp>
      <p:pic>
        <p:nvPicPr>
          <p:cNvPr id="26" name="Picture 25" descr="A screenshot of a cell phone&#10;&#10;Description automatically generated">
            <a:extLst>
              <a:ext uri="{FF2B5EF4-FFF2-40B4-BE49-F238E27FC236}">
                <a16:creationId xmlns:a16="http://schemas.microsoft.com/office/drawing/2014/main" id="{5023AD04-42C7-B048-A133-1FAA8F08355D}"/>
              </a:ext>
            </a:extLst>
          </p:cNvPr>
          <p:cNvPicPr/>
          <p:nvPr/>
        </p:nvPicPr>
        <p:blipFill>
          <a:blip r:embed="rId3">
            <a:extLst>
              <a:ext uri="{28A0092B-C50C-407E-A947-70E740481C1C}">
                <a14:useLocalDpi xmlns:a14="http://schemas.microsoft.com/office/drawing/2010/main" val="0"/>
              </a:ext>
            </a:extLst>
          </a:blip>
          <a:stretch>
            <a:fillRect/>
          </a:stretch>
        </p:blipFill>
        <p:spPr>
          <a:xfrm>
            <a:off x="1676400" y="1441441"/>
            <a:ext cx="8229600" cy="51211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0" name="Text Box 16">
            <a:extLst>
              <a:ext uri="{FF2B5EF4-FFF2-40B4-BE49-F238E27FC236}">
                <a16:creationId xmlns:a16="http://schemas.microsoft.com/office/drawing/2014/main" id="{54B41C2B-1021-BF41-A181-DCC21A379A00}"/>
              </a:ext>
            </a:extLst>
          </p:cNvPr>
          <p:cNvSpPr txBox="1"/>
          <p:nvPr/>
        </p:nvSpPr>
        <p:spPr>
          <a:xfrm>
            <a:off x="2865497" y="5024971"/>
            <a:ext cx="679349" cy="33193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endParaRPr lang="en-US" sz="1200" b="1" dirty="0">
              <a:solidFill>
                <a:schemeClr val="tx2"/>
              </a:solidFill>
              <a:effectLst/>
              <a:latin typeface="+mj-lt"/>
              <a:ea typeface="Times New Roman" panose="02020603050405020304" pitchFamily="18" charset="0"/>
            </a:endParaRPr>
          </a:p>
        </p:txBody>
      </p:sp>
      <p:sp>
        <p:nvSpPr>
          <p:cNvPr id="33" name="Text Box 19">
            <a:extLst>
              <a:ext uri="{FF2B5EF4-FFF2-40B4-BE49-F238E27FC236}">
                <a16:creationId xmlns:a16="http://schemas.microsoft.com/office/drawing/2014/main" id="{B934C492-82DB-5A40-BFDA-12F45B9ABB93}"/>
              </a:ext>
            </a:extLst>
          </p:cNvPr>
          <p:cNvSpPr txBox="1"/>
          <p:nvPr/>
        </p:nvSpPr>
        <p:spPr>
          <a:xfrm>
            <a:off x="2872776" y="2490821"/>
            <a:ext cx="6499824" cy="2090102"/>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endParaRPr lang="en-US" sz="1200" b="1" dirty="0">
              <a:solidFill>
                <a:schemeClr val="tx2"/>
              </a:solidFill>
              <a:latin typeface="+mj-lt"/>
              <a:ea typeface="Times New Roman" panose="02020603050405020304" pitchFamily="18" charset="0"/>
            </a:endParaRPr>
          </a:p>
        </p:txBody>
      </p:sp>
    </p:spTree>
    <p:extLst>
      <p:ext uri="{BB962C8B-B14F-4D97-AF65-F5344CB8AC3E}">
        <p14:creationId xmlns:p14="http://schemas.microsoft.com/office/powerpoint/2010/main" val="22331140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E523915-AC4B-1046-A1ED-2A9939081E11}"/>
              </a:ext>
            </a:extLst>
          </p:cNvPr>
          <p:cNvSpPr txBox="1"/>
          <p:nvPr/>
        </p:nvSpPr>
        <p:spPr>
          <a:xfrm>
            <a:off x="152400" y="240268"/>
            <a:ext cx="838200" cy="369332"/>
          </a:xfrm>
          <a:prstGeom prst="rect">
            <a:avLst/>
          </a:prstGeom>
          <a:noFill/>
        </p:spPr>
        <p:txBody>
          <a:bodyPr wrap="square" rtlCol="0">
            <a:spAutoFit/>
          </a:bodyPr>
          <a:lstStyle/>
          <a:p>
            <a:pPr algn="ctr"/>
            <a:r>
              <a:rPr lang="en-US" dirty="0">
                <a:latin typeface="Garamond" panose="02020404030301010803" pitchFamily="18" charset="0"/>
              </a:rPr>
              <a:t>BFS</a:t>
            </a:r>
          </a:p>
        </p:txBody>
      </p:sp>
      <p:sp>
        <p:nvSpPr>
          <p:cNvPr id="23" name="Title 1">
            <a:extLst>
              <a:ext uri="{FF2B5EF4-FFF2-40B4-BE49-F238E27FC236}">
                <a16:creationId xmlns:a16="http://schemas.microsoft.com/office/drawing/2014/main" id="{BD52FCA7-1DE3-064F-9BF5-CD43E6DD4AD1}"/>
              </a:ext>
            </a:extLst>
          </p:cNvPr>
          <p:cNvSpPr>
            <a:spLocks noGrp="1"/>
          </p:cNvSpPr>
          <p:nvPr>
            <p:ph type="title"/>
          </p:nvPr>
        </p:nvSpPr>
        <p:spPr>
          <a:xfrm>
            <a:off x="1371600" y="180474"/>
            <a:ext cx="10058400" cy="1371600"/>
          </a:xfrm>
        </p:spPr>
        <p:txBody>
          <a:bodyPr>
            <a:normAutofit/>
          </a:bodyPr>
          <a:lstStyle/>
          <a:p>
            <a:r>
              <a:rPr lang="en-US" b="1" dirty="0">
                <a:solidFill>
                  <a:schemeClr val="bg2"/>
                </a:solidFill>
                <a:latin typeface="Garamond" panose="02020404030301010803" pitchFamily="18" charset="0"/>
              </a:rPr>
              <a:t>Benefits of New eBuy Standards</a:t>
            </a:r>
          </a:p>
        </p:txBody>
      </p:sp>
      <p:sp>
        <p:nvSpPr>
          <p:cNvPr id="5" name="Rectangle 4">
            <a:extLst>
              <a:ext uri="{FF2B5EF4-FFF2-40B4-BE49-F238E27FC236}">
                <a16:creationId xmlns:a16="http://schemas.microsoft.com/office/drawing/2014/main" id="{A977DA30-8FA0-A645-9923-0E649449BCE3}"/>
              </a:ext>
            </a:extLst>
          </p:cNvPr>
          <p:cNvSpPr/>
          <p:nvPr/>
        </p:nvSpPr>
        <p:spPr>
          <a:xfrm>
            <a:off x="457200" y="1705677"/>
            <a:ext cx="11277600" cy="3729789"/>
          </a:xfrm>
          <a:prstGeom prst="rect">
            <a:avLst/>
          </a:prstGeom>
          <a:solidFill>
            <a:schemeClr val="accent1">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buFont typeface="Arial" panose="020B0604020202020204" pitchFamily="34" charset="0"/>
              <a:buChar char="•"/>
            </a:pPr>
            <a:endParaRPr lang="en-US" sz="2000" dirty="0">
              <a:solidFill>
                <a:schemeClr val="accent3"/>
              </a:solidFill>
            </a:endParaRPr>
          </a:p>
          <a:p>
            <a:pPr marL="342900" lvl="0" indent="-342900">
              <a:buFont typeface="Arial" panose="020B0604020202020204" pitchFamily="34" charset="0"/>
              <a:buChar char="•"/>
            </a:pPr>
            <a:r>
              <a:rPr lang="en-US" sz="2400" dirty="0">
                <a:solidFill>
                  <a:schemeClr val="accent3"/>
                </a:solidFill>
              </a:rPr>
              <a:t>Standards will simplify PO/PR/DAPO entry in eBuy </a:t>
            </a:r>
          </a:p>
          <a:p>
            <a:pPr marL="342900" lvl="0" indent="-342900">
              <a:buFont typeface="Arial" panose="020B0604020202020204" pitchFamily="34" charset="0"/>
              <a:buChar char="•"/>
            </a:pPr>
            <a:r>
              <a:rPr lang="en-US" sz="2400" b="1" dirty="0">
                <a:solidFill>
                  <a:schemeClr val="accent3"/>
                </a:solidFill>
              </a:rPr>
              <a:t>Create quality historical purchasing data for</a:t>
            </a:r>
            <a:r>
              <a:rPr lang="en-US" sz="2800" b="1" dirty="0">
                <a:solidFill>
                  <a:schemeClr val="accent3"/>
                </a:solidFill>
              </a:rPr>
              <a:t>:</a:t>
            </a:r>
          </a:p>
          <a:p>
            <a:pPr marL="914400" lvl="1" indent="-457200">
              <a:buFont typeface="Courier New" panose="02070309020205020404" pitchFamily="49" charset="0"/>
              <a:buChar char="o"/>
            </a:pPr>
            <a:r>
              <a:rPr lang="en-US" sz="2400" i="1" dirty="0">
                <a:solidFill>
                  <a:schemeClr val="accent3"/>
                </a:solidFill>
              </a:rPr>
              <a:t>Strategic Sourcing opportunities</a:t>
            </a:r>
          </a:p>
          <a:p>
            <a:pPr marL="1371600" lvl="2" indent="-457200">
              <a:buFont typeface="Wingdings" panose="05000000000000000000" pitchFamily="2" charset="2"/>
              <a:buChar char="§"/>
            </a:pPr>
            <a:r>
              <a:rPr lang="en-US" sz="2400" dirty="0">
                <a:solidFill>
                  <a:schemeClr val="accent3"/>
                </a:solidFill>
              </a:rPr>
              <a:t>What </a:t>
            </a:r>
            <a:r>
              <a:rPr lang="en-US" sz="2400" dirty="0" smtClean="0">
                <a:solidFill>
                  <a:schemeClr val="accent3"/>
                </a:solidFill>
              </a:rPr>
              <a:t>are we </a:t>
            </a:r>
            <a:r>
              <a:rPr lang="en-US" sz="2400" dirty="0">
                <a:solidFill>
                  <a:schemeClr val="accent3"/>
                </a:solidFill>
              </a:rPr>
              <a:t>purchase?</a:t>
            </a:r>
          </a:p>
          <a:p>
            <a:pPr marL="1371600" lvl="2" indent="-457200">
              <a:buFont typeface="Wingdings" panose="05000000000000000000" pitchFamily="2" charset="2"/>
              <a:buChar char="§"/>
            </a:pPr>
            <a:r>
              <a:rPr lang="en-US" sz="2400" dirty="0">
                <a:solidFill>
                  <a:schemeClr val="accent3"/>
                </a:solidFill>
              </a:rPr>
              <a:t>How </a:t>
            </a:r>
            <a:r>
              <a:rPr lang="en-US" sz="2400" dirty="0" smtClean="0">
                <a:solidFill>
                  <a:schemeClr val="accent3"/>
                </a:solidFill>
              </a:rPr>
              <a:t>are we spending?</a:t>
            </a:r>
            <a:endParaRPr lang="en-US" sz="2400" dirty="0">
              <a:solidFill>
                <a:schemeClr val="accent3"/>
              </a:solidFill>
            </a:endParaRPr>
          </a:p>
          <a:p>
            <a:pPr marL="1371600" lvl="2" indent="-457200">
              <a:buFont typeface="Wingdings" panose="05000000000000000000" pitchFamily="2" charset="2"/>
              <a:buChar char="§"/>
            </a:pPr>
            <a:r>
              <a:rPr lang="en-US" sz="2400" dirty="0">
                <a:solidFill>
                  <a:schemeClr val="accent3"/>
                </a:solidFill>
              </a:rPr>
              <a:t>Who we are spending with?</a:t>
            </a:r>
          </a:p>
          <a:p>
            <a:pPr marL="914400" lvl="1" indent="-457200">
              <a:buFont typeface="Courier New" panose="02070309020205020404" pitchFamily="49" charset="0"/>
              <a:buChar char="o"/>
            </a:pPr>
            <a:r>
              <a:rPr lang="en-US" sz="2400" i="1" dirty="0">
                <a:solidFill>
                  <a:schemeClr val="accent3"/>
                </a:solidFill>
              </a:rPr>
              <a:t>Identify new catalogue/punch-out opportunities</a:t>
            </a:r>
          </a:p>
          <a:p>
            <a:pPr marL="914400" lvl="1" indent="-457200">
              <a:buFont typeface="Courier New" panose="02070309020205020404" pitchFamily="49" charset="0"/>
              <a:buChar char="o"/>
            </a:pPr>
            <a:r>
              <a:rPr lang="en-US" sz="2400" i="1" dirty="0">
                <a:solidFill>
                  <a:schemeClr val="accent3"/>
                </a:solidFill>
              </a:rPr>
              <a:t>Establish key supplier partnerships for campus requirements</a:t>
            </a:r>
          </a:p>
          <a:p>
            <a:pPr marL="342900" indent="-342900">
              <a:buFont typeface="Arial" panose="020B0604020202020204" pitchFamily="34" charset="0"/>
              <a:buChar char="•"/>
            </a:pPr>
            <a:r>
              <a:rPr lang="en-US" sz="2400" dirty="0">
                <a:solidFill>
                  <a:schemeClr val="accent3"/>
                </a:solidFill>
              </a:rPr>
              <a:t>Improve accuracy and efficiency of processing invoices for payment</a:t>
            </a:r>
          </a:p>
          <a:p>
            <a:pPr algn="ctr"/>
            <a:endParaRPr lang="en-US" sz="2800" dirty="0"/>
          </a:p>
        </p:txBody>
      </p:sp>
    </p:spTree>
    <p:extLst>
      <p:ext uri="{BB962C8B-B14F-4D97-AF65-F5344CB8AC3E}">
        <p14:creationId xmlns:p14="http://schemas.microsoft.com/office/powerpoint/2010/main" val="16450660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C5BBF0F-701B-964B-8B4D-C53718EDB1B1}"/>
              </a:ext>
            </a:extLst>
          </p:cNvPr>
          <p:cNvGrpSpPr/>
          <p:nvPr/>
        </p:nvGrpSpPr>
        <p:grpSpPr>
          <a:xfrm>
            <a:off x="152400" y="0"/>
            <a:ext cx="1143000" cy="609600"/>
            <a:chOff x="184711" y="180200"/>
            <a:chExt cx="1143000" cy="609600"/>
          </a:xfrm>
        </p:grpSpPr>
        <p:sp>
          <p:nvSpPr>
            <p:cNvPr id="11" name="TextBox 10">
              <a:extLst>
                <a:ext uri="{FF2B5EF4-FFF2-40B4-BE49-F238E27FC236}">
                  <a16:creationId xmlns:a16="http://schemas.microsoft.com/office/drawing/2014/main" id="{7FF124E9-5A53-B94C-A618-C0280EA21839}"/>
                </a:ext>
              </a:extLst>
            </p:cNvPr>
            <p:cNvSpPr txBox="1"/>
            <p:nvPr/>
          </p:nvSpPr>
          <p:spPr>
            <a:xfrm>
              <a:off x="413311" y="180200"/>
              <a:ext cx="914400" cy="276999"/>
            </a:xfrm>
            <a:prstGeom prst="rect">
              <a:avLst/>
            </a:prstGeom>
            <a:noFill/>
          </p:spPr>
          <p:txBody>
            <a:bodyPr wrap="square" rtlCol="0">
              <a:spAutoFit/>
            </a:bodyPr>
            <a:lstStyle/>
            <a:p>
              <a:r>
                <a:rPr lang="en-US" sz="1200">
                  <a:latin typeface="Garamond" panose="02020404030301010803" pitchFamily="18" charset="0"/>
                </a:rPr>
                <a:t>BAS</a:t>
              </a:r>
            </a:p>
          </p:txBody>
        </p:sp>
        <p:sp>
          <p:nvSpPr>
            <p:cNvPr id="12" name="TextBox 11">
              <a:extLst>
                <a:ext uri="{FF2B5EF4-FFF2-40B4-BE49-F238E27FC236}">
                  <a16:creationId xmlns:a16="http://schemas.microsoft.com/office/drawing/2014/main" id="{CE523915-AC4B-1046-A1ED-2A9939081E11}"/>
                </a:ext>
              </a:extLst>
            </p:cNvPr>
            <p:cNvSpPr txBox="1"/>
            <p:nvPr/>
          </p:nvSpPr>
          <p:spPr>
            <a:xfrm>
              <a:off x="184711" y="420468"/>
              <a:ext cx="838200" cy="369332"/>
            </a:xfrm>
            <a:prstGeom prst="rect">
              <a:avLst/>
            </a:prstGeom>
            <a:noFill/>
          </p:spPr>
          <p:txBody>
            <a:bodyPr wrap="square" rtlCol="0">
              <a:spAutoFit/>
            </a:bodyPr>
            <a:lstStyle/>
            <a:p>
              <a:pPr algn="ctr"/>
              <a:r>
                <a:rPr lang="en-US">
                  <a:latin typeface="Garamond" panose="02020404030301010803" pitchFamily="18" charset="0"/>
                </a:rPr>
                <a:t>BFS</a:t>
              </a:r>
            </a:p>
          </p:txBody>
        </p:sp>
      </p:grpSp>
      <p:grpSp>
        <p:nvGrpSpPr>
          <p:cNvPr id="20" name="Group 19">
            <a:extLst>
              <a:ext uri="{FF2B5EF4-FFF2-40B4-BE49-F238E27FC236}">
                <a16:creationId xmlns:a16="http://schemas.microsoft.com/office/drawing/2014/main" id="{A743B86B-1091-B14E-A6FD-FD5443A64130}"/>
              </a:ext>
            </a:extLst>
          </p:cNvPr>
          <p:cNvGrpSpPr/>
          <p:nvPr/>
        </p:nvGrpSpPr>
        <p:grpSpPr>
          <a:xfrm>
            <a:off x="9372600" y="243038"/>
            <a:ext cx="2558489" cy="428323"/>
            <a:chOff x="9212595" y="364590"/>
            <a:chExt cx="2558489" cy="428323"/>
          </a:xfrm>
        </p:grpSpPr>
        <p:sp>
          <p:nvSpPr>
            <p:cNvPr id="21" name="object 4">
              <a:extLst>
                <a:ext uri="{FF2B5EF4-FFF2-40B4-BE49-F238E27FC236}">
                  <a16:creationId xmlns:a16="http://schemas.microsoft.com/office/drawing/2014/main" id="{E9CF30F1-9F3A-1549-A038-7415F797CA5F}"/>
                </a:ext>
              </a:extLst>
            </p:cNvPr>
            <p:cNvSpPr txBox="1"/>
            <p:nvPr/>
          </p:nvSpPr>
          <p:spPr>
            <a:xfrm>
              <a:off x="9954227" y="364590"/>
              <a:ext cx="1816857" cy="428322"/>
            </a:xfrm>
            <a:prstGeom prst="rect">
              <a:avLst/>
            </a:prstGeom>
            <a:solidFill>
              <a:srgbClr val="FFFFFF"/>
            </a:solidFill>
          </p:spPr>
          <p:txBody>
            <a:bodyPr vert="horz" wrap="square" lIns="0" tIns="53340" rIns="0" bIns="0" rtlCol="0">
              <a:spAutoFit/>
            </a:bodyPr>
            <a:lstStyle/>
            <a:p>
              <a:pPr marL="12700">
                <a:lnSpc>
                  <a:spcPct val="100000"/>
                </a:lnSpc>
                <a:spcBef>
                  <a:spcPts val="420"/>
                </a:spcBef>
              </a:pPr>
              <a:r>
                <a:rPr sz="900" b="1" spc="-160">
                  <a:solidFill>
                    <a:schemeClr val="bg2"/>
                  </a:solidFill>
                  <a:latin typeface="Arial"/>
                  <a:cs typeface="Arial"/>
                </a:rPr>
                <a:t>BFS  </a:t>
              </a:r>
              <a:r>
                <a:rPr sz="900" b="1" spc="-55">
                  <a:solidFill>
                    <a:schemeClr val="bg2"/>
                  </a:solidFill>
                  <a:latin typeface="Arial"/>
                  <a:cs typeface="Arial"/>
                </a:rPr>
                <a:t>– </a:t>
              </a:r>
              <a:r>
                <a:rPr sz="900" b="1" spc="-105">
                  <a:solidFill>
                    <a:schemeClr val="bg2"/>
                  </a:solidFill>
                  <a:latin typeface="Arial"/>
                  <a:cs typeface="Arial"/>
                </a:rPr>
                <a:t>Business  </a:t>
              </a:r>
              <a:r>
                <a:rPr sz="900" b="1" spc="-20">
                  <a:solidFill>
                    <a:schemeClr val="bg2"/>
                  </a:solidFill>
                  <a:latin typeface="Arial"/>
                  <a:cs typeface="Arial"/>
                </a:rPr>
                <a:t>&amp; </a:t>
              </a:r>
              <a:r>
                <a:rPr sz="900" b="1" spc="-75">
                  <a:solidFill>
                    <a:schemeClr val="bg2"/>
                  </a:solidFill>
                  <a:latin typeface="Arial"/>
                  <a:cs typeface="Arial"/>
                </a:rPr>
                <a:t>Financial</a:t>
              </a:r>
              <a:r>
                <a:rPr sz="900" b="1" spc="-85">
                  <a:solidFill>
                    <a:schemeClr val="bg2"/>
                  </a:solidFill>
                  <a:latin typeface="Arial"/>
                  <a:cs typeface="Arial"/>
                </a:rPr>
                <a:t> </a:t>
              </a:r>
              <a:r>
                <a:rPr sz="900" b="1" spc="-90">
                  <a:solidFill>
                    <a:schemeClr val="bg2"/>
                  </a:solidFill>
                  <a:latin typeface="Arial"/>
                  <a:cs typeface="Arial"/>
                </a:rPr>
                <a:t>Services</a:t>
              </a:r>
              <a:endParaRPr sz="900">
                <a:solidFill>
                  <a:schemeClr val="bg2"/>
                </a:solidFill>
                <a:latin typeface="Arial"/>
                <a:cs typeface="Arial"/>
              </a:endParaRPr>
            </a:p>
            <a:p>
              <a:pPr marL="12700">
                <a:lnSpc>
                  <a:spcPct val="100000"/>
                </a:lnSpc>
                <a:spcBef>
                  <a:spcPts val="215"/>
                </a:spcBef>
              </a:pPr>
              <a:r>
                <a:rPr sz="600" i="1" spc="-55">
                  <a:solidFill>
                    <a:schemeClr val="bg2"/>
                  </a:solidFill>
                  <a:latin typeface="Arial"/>
                  <a:cs typeface="Arial"/>
                </a:rPr>
                <a:t>A </a:t>
              </a:r>
              <a:r>
                <a:rPr sz="600" i="1" spc="-30">
                  <a:solidFill>
                    <a:schemeClr val="bg2"/>
                  </a:solidFill>
                  <a:latin typeface="Arial"/>
                  <a:cs typeface="Arial"/>
                </a:rPr>
                <a:t>Division </a:t>
              </a:r>
              <a:r>
                <a:rPr sz="600" i="1" spc="-10">
                  <a:solidFill>
                    <a:schemeClr val="bg2"/>
                  </a:solidFill>
                  <a:latin typeface="Arial"/>
                  <a:cs typeface="Arial"/>
                </a:rPr>
                <a:t>of </a:t>
              </a:r>
              <a:r>
                <a:rPr sz="600" i="1" spc="-55">
                  <a:solidFill>
                    <a:schemeClr val="bg2"/>
                  </a:solidFill>
                  <a:latin typeface="Arial"/>
                  <a:cs typeface="Arial"/>
                </a:rPr>
                <a:t>Business  </a:t>
              </a:r>
              <a:r>
                <a:rPr sz="600" i="1">
                  <a:solidFill>
                    <a:schemeClr val="bg2"/>
                  </a:solidFill>
                  <a:latin typeface="Arial"/>
                  <a:cs typeface="Arial"/>
                </a:rPr>
                <a:t>&amp; </a:t>
              </a:r>
              <a:r>
                <a:rPr sz="600" i="1" spc="-20">
                  <a:solidFill>
                    <a:schemeClr val="bg2"/>
                  </a:solidFill>
                  <a:latin typeface="Arial"/>
                  <a:cs typeface="Arial"/>
                </a:rPr>
                <a:t>Administration </a:t>
              </a:r>
              <a:r>
                <a:rPr sz="600" i="1" spc="-50">
                  <a:solidFill>
                    <a:schemeClr val="bg2"/>
                  </a:solidFill>
                  <a:latin typeface="Arial"/>
                  <a:cs typeface="Arial"/>
                </a:rPr>
                <a:t>Services</a:t>
              </a:r>
              <a:r>
                <a:rPr sz="600" i="1" spc="-45">
                  <a:solidFill>
                    <a:schemeClr val="bg2"/>
                  </a:solidFill>
                  <a:latin typeface="Arial"/>
                  <a:cs typeface="Arial"/>
                </a:rPr>
                <a:t> </a:t>
              </a:r>
              <a:r>
                <a:rPr sz="600" i="1" spc="-65">
                  <a:solidFill>
                    <a:schemeClr val="bg2"/>
                  </a:solidFill>
                  <a:latin typeface="Arial"/>
                  <a:cs typeface="Arial"/>
                </a:rPr>
                <a:t>(BAS)</a:t>
              </a:r>
              <a:endParaRPr lang="en-US" sz="600" i="1" spc="-65">
                <a:solidFill>
                  <a:schemeClr val="bg2"/>
                </a:solidFill>
                <a:latin typeface="Arial"/>
                <a:cs typeface="Arial"/>
              </a:endParaRPr>
            </a:p>
            <a:p>
              <a:pPr marL="12700">
                <a:lnSpc>
                  <a:spcPct val="100000"/>
                </a:lnSpc>
                <a:spcBef>
                  <a:spcPts val="215"/>
                </a:spcBef>
              </a:pPr>
              <a:endParaRPr sz="600">
                <a:latin typeface="Arial"/>
                <a:cs typeface="Arial"/>
              </a:endParaRPr>
            </a:p>
          </p:txBody>
        </p:sp>
        <p:pic>
          <p:nvPicPr>
            <p:cNvPr id="22" name="Picture 21">
              <a:extLst>
                <a:ext uri="{FF2B5EF4-FFF2-40B4-BE49-F238E27FC236}">
                  <a16:creationId xmlns:a16="http://schemas.microsoft.com/office/drawing/2014/main" id="{4264052D-5A29-0E4B-AB7D-2C23156DC5FF}"/>
                </a:ext>
              </a:extLst>
            </p:cNvPr>
            <p:cNvPicPr>
              <a:picLocks noChangeAspect="1"/>
            </p:cNvPicPr>
            <p:nvPr/>
          </p:nvPicPr>
          <p:blipFill>
            <a:blip r:embed="rId2"/>
            <a:stretch>
              <a:fillRect/>
            </a:stretch>
          </p:blipFill>
          <p:spPr>
            <a:xfrm>
              <a:off x="9212595" y="364591"/>
              <a:ext cx="741632" cy="428322"/>
            </a:xfrm>
            <a:prstGeom prst="rect">
              <a:avLst/>
            </a:prstGeom>
          </p:spPr>
        </p:pic>
      </p:grpSp>
      <p:sp>
        <p:nvSpPr>
          <p:cNvPr id="23" name="Title 1">
            <a:extLst>
              <a:ext uri="{FF2B5EF4-FFF2-40B4-BE49-F238E27FC236}">
                <a16:creationId xmlns:a16="http://schemas.microsoft.com/office/drawing/2014/main" id="{BD52FCA7-1DE3-064F-9BF5-CD43E6DD4AD1}"/>
              </a:ext>
            </a:extLst>
          </p:cNvPr>
          <p:cNvSpPr>
            <a:spLocks noGrp="1"/>
          </p:cNvSpPr>
          <p:nvPr>
            <p:ph type="title"/>
          </p:nvPr>
        </p:nvSpPr>
        <p:spPr>
          <a:xfrm>
            <a:off x="1310598" y="276999"/>
            <a:ext cx="10058400" cy="1371600"/>
          </a:xfrm>
        </p:spPr>
        <p:txBody>
          <a:bodyPr>
            <a:normAutofit/>
          </a:bodyPr>
          <a:lstStyle/>
          <a:p>
            <a:r>
              <a:rPr lang="en-US" sz="4000" b="1" dirty="0">
                <a:solidFill>
                  <a:schemeClr val="bg2"/>
                </a:solidFill>
                <a:latin typeface="Garamond" panose="02020404030301010803" pitchFamily="18" charset="0"/>
              </a:rPr>
              <a:t>Service(s)</a:t>
            </a:r>
            <a:r>
              <a:rPr lang="en-US" sz="4000" dirty="0">
                <a:solidFill>
                  <a:schemeClr val="bg2"/>
                </a:solidFill>
                <a:latin typeface="Garamond" panose="02020404030301010803" pitchFamily="18" charset="0"/>
              </a:rPr>
              <a:t>| Example </a:t>
            </a:r>
            <a:r>
              <a:rPr lang="en-US" sz="4000" dirty="0" smtClean="0">
                <a:solidFill>
                  <a:schemeClr val="bg2"/>
                </a:solidFill>
                <a:latin typeface="Garamond" panose="02020404030301010803" pitchFamily="18" charset="0"/>
              </a:rPr>
              <a:t>2 - </a:t>
            </a:r>
            <a:r>
              <a:rPr lang="en-US" sz="4000" i="1" dirty="0" smtClean="0">
                <a:solidFill>
                  <a:schemeClr val="bg2"/>
                </a:solidFill>
                <a:latin typeface="Garamond" panose="02020404030301010803" pitchFamily="18" charset="0"/>
              </a:rPr>
              <a:t>Sample Answer</a:t>
            </a:r>
            <a:endParaRPr lang="en-US" sz="4000" b="1" dirty="0">
              <a:solidFill>
                <a:schemeClr val="bg2"/>
              </a:solidFill>
              <a:latin typeface="Garamond" panose="02020404030301010803" pitchFamily="18" charset="0"/>
            </a:endParaRPr>
          </a:p>
        </p:txBody>
      </p:sp>
      <p:pic>
        <p:nvPicPr>
          <p:cNvPr id="26" name="Picture 25" descr="A screenshot of a cell phone&#10;&#10;Description automatically generated">
            <a:extLst>
              <a:ext uri="{FF2B5EF4-FFF2-40B4-BE49-F238E27FC236}">
                <a16:creationId xmlns:a16="http://schemas.microsoft.com/office/drawing/2014/main" id="{5023AD04-42C7-B048-A133-1FAA8F08355D}"/>
              </a:ext>
            </a:extLst>
          </p:cNvPr>
          <p:cNvPicPr/>
          <p:nvPr/>
        </p:nvPicPr>
        <p:blipFill>
          <a:blip r:embed="rId3">
            <a:extLst>
              <a:ext uri="{28A0092B-C50C-407E-A947-70E740481C1C}">
                <a14:useLocalDpi xmlns:a14="http://schemas.microsoft.com/office/drawing/2010/main" val="0"/>
              </a:ext>
            </a:extLst>
          </a:blip>
          <a:stretch>
            <a:fillRect/>
          </a:stretch>
        </p:blipFill>
        <p:spPr>
          <a:xfrm>
            <a:off x="1676400" y="1441441"/>
            <a:ext cx="8229600" cy="51211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8" name="Text Box 14">
            <a:extLst>
              <a:ext uri="{FF2B5EF4-FFF2-40B4-BE49-F238E27FC236}">
                <a16:creationId xmlns:a16="http://schemas.microsoft.com/office/drawing/2014/main" id="{3087CD03-0698-3C41-987A-F122CED7F0F1}"/>
              </a:ext>
            </a:extLst>
          </p:cNvPr>
          <p:cNvSpPr txBox="1"/>
          <p:nvPr/>
        </p:nvSpPr>
        <p:spPr>
          <a:xfrm>
            <a:off x="2865497" y="1595173"/>
            <a:ext cx="329450" cy="38276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b="1" dirty="0">
                <a:solidFill>
                  <a:schemeClr val="tx2"/>
                </a:solidFill>
                <a:effectLst/>
                <a:latin typeface="+mj-lt"/>
                <a:ea typeface="Times New Roman" panose="02020603050405020304" pitchFamily="18" charset="0"/>
              </a:rPr>
              <a:t>1</a:t>
            </a:r>
          </a:p>
        </p:txBody>
      </p:sp>
      <p:sp>
        <p:nvSpPr>
          <p:cNvPr id="30" name="Text Box 16">
            <a:extLst>
              <a:ext uri="{FF2B5EF4-FFF2-40B4-BE49-F238E27FC236}">
                <a16:creationId xmlns:a16="http://schemas.microsoft.com/office/drawing/2014/main" id="{54B41C2B-1021-BF41-A181-DCC21A379A00}"/>
              </a:ext>
            </a:extLst>
          </p:cNvPr>
          <p:cNvSpPr txBox="1"/>
          <p:nvPr/>
        </p:nvSpPr>
        <p:spPr>
          <a:xfrm>
            <a:off x="2865497" y="5024971"/>
            <a:ext cx="679349" cy="33193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b="1" dirty="0">
                <a:solidFill>
                  <a:schemeClr val="tx2"/>
                </a:solidFill>
                <a:latin typeface="+mj-lt"/>
                <a:ea typeface="Times New Roman" panose="02020603050405020304" pitchFamily="18" charset="0"/>
              </a:rPr>
              <a:t>960.00</a:t>
            </a:r>
            <a:endParaRPr lang="en-US" sz="1200" b="1" dirty="0">
              <a:solidFill>
                <a:schemeClr val="tx2"/>
              </a:solidFill>
              <a:effectLst/>
              <a:latin typeface="+mj-lt"/>
              <a:ea typeface="Times New Roman" panose="02020603050405020304" pitchFamily="18" charset="0"/>
            </a:endParaRPr>
          </a:p>
        </p:txBody>
      </p:sp>
      <p:sp>
        <p:nvSpPr>
          <p:cNvPr id="31" name="Text Box 17">
            <a:extLst>
              <a:ext uri="{FF2B5EF4-FFF2-40B4-BE49-F238E27FC236}">
                <a16:creationId xmlns:a16="http://schemas.microsoft.com/office/drawing/2014/main" id="{FDFC8FCD-7744-B246-AA03-9775535A9C26}"/>
              </a:ext>
            </a:extLst>
          </p:cNvPr>
          <p:cNvSpPr txBox="1"/>
          <p:nvPr/>
        </p:nvSpPr>
        <p:spPr>
          <a:xfrm>
            <a:off x="2845114" y="5766941"/>
            <a:ext cx="1543510" cy="33193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b="1" dirty="0">
                <a:solidFill>
                  <a:schemeClr val="tx2"/>
                </a:solidFill>
                <a:latin typeface="+mj-lt"/>
                <a:ea typeface="Times New Roman" panose="02020603050405020304" pitchFamily="18" charset="0"/>
              </a:rPr>
              <a:t>03</a:t>
            </a:r>
            <a:r>
              <a:rPr lang="en-US" sz="1200" b="1" dirty="0">
                <a:solidFill>
                  <a:schemeClr val="tx2"/>
                </a:solidFill>
                <a:effectLst/>
                <a:latin typeface="+mj-lt"/>
                <a:ea typeface="Times New Roman" panose="02020603050405020304" pitchFamily="18" charset="0"/>
              </a:rPr>
              <a:t>/28/2019</a:t>
            </a:r>
          </a:p>
        </p:txBody>
      </p:sp>
      <p:sp>
        <p:nvSpPr>
          <p:cNvPr id="32" name="Text Box 18">
            <a:extLst>
              <a:ext uri="{FF2B5EF4-FFF2-40B4-BE49-F238E27FC236}">
                <a16:creationId xmlns:a16="http://schemas.microsoft.com/office/drawing/2014/main" id="{7BD5F315-B798-3E41-898E-D20220DEB70F}"/>
              </a:ext>
            </a:extLst>
          </p:cNvPr>
          <p:cNvSpPr txBox="1"/>
          <p:nvPr/>
        </p:nvSpPr>
        <p:spPr>
          <a:xfrm>
            <a:off x="2865497" y="4607644"/>
            <a:ext cx="1553340" cy="33193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b="1" dirty="0">
                <a:solidFill>
                  <a:schemeClr val="tx2"/>
                </a:solidFill>
                <a:effectLst/>
                <a:latin typeface="+mj-lt"/>
                <a:ea typeface="Times New Roman" panose="02020603050405020304" pitchFamily="18" charset="0"/>
              </a:rPr>
              <a:t>SVC</a:t>
            </a:r>
          </a:p>
        </p:txBody>
      </p:sp>
      <p:sp>
        <p:nvSpPr>
          <p:cNvPr id="33" name="Text Box 19">
            <a:extLst>
              <a:ext uri="{FF2B5EF4-FFF2-40B4-BE49-F238E27FC236}">
                <a16:creationId xmlns:a16="http://schemas.microsoft.com/office/drawing/2014/main" id="{B934C492-82DB-5A40-BFDA-12F45B9ABB93}"/>
              </a:ext>
            </a:extLst>
          </p:cNvPr>
          <p:cNvSpPr txBox="1"/>
          <p:nvPr/>
        </p:nvSpPr>
        <p:spPr>
          <a:xfrm>
            <a:off x="2872776" y="2490821"/>
            <a:ext cx="6499824" cy="2090102"/>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b="1" dirty="0">
                <a:solidFill>
                  <a:schemeClr val="tx2"/>
                </a:solidFill>
                <a:effectLst/>
                <a:latin typeface="+mj-lt"/>
                <a:ea typeface="Times New Roman" panose="02020603050405020304" pitchFamily="18" charset="0"/>
              </a:rPr>
              <a:t>SVC,</a:t>
            </a:r>
            <a:r>
              <a:rPr lang="en-US" sz="1200" b="1" i="1" dirty="0">
                <a:solidFill>
                  <a:schemeClr val="tx2"/>
                </a:solidFill>
                <a:effectLst/>
                <a:latin typeface="+mj-lt"/>
                <a:ea typeface="Times New Roman" panose="02020603050405020304" pitchFamily="18" charset="0"/>
              </a:rPr>
              <a:t> </a:t>
            </a:r>
            <a:r>
              <a:rPr lang="en-US" sz="1200" b="1" dirty="0">
                <a:solidFill>
                  <a:schemeClr val="tx2"/>
                </a:solidFill>
                <a:latin typeface="+mj-lt"/>
                <a:ea typeface="Times New Roman" panose="02020603050405020304" pitchFamily="18" charset="0"/>
              </a:rPr>
              <a:t>Repair, Door, Glass</a:t>
            </a:r>
            <a:endParaRPr lang="en-US" sz="1200" b="1" dirty="0">
              <a:solidFill>
                <a:schemeClr val="tx2"/>
              </a:solidFill>
              <a:effectLst/>
              <a:latin typeface="+mj-lt"/>
              <a:ea typeface="Times New Roman" panose="02020603050405020304" pitchFamily="18" charset="0"/>
            </a:endParaRPr>
          </a:p>
          <a:p>
            <a:r>
              <a:rPr lang="en-US" sz="1200" b="1" dirty="0">
                <a:solidFill>
                  <a:schemeClr val="tx2"/>
                </a:solidFill>
                <a:effectLst/>
                <a:latin typeface="+mj-lt"/>
                <a:ea typeface="Times New Roman" panose="02020603050405020304" pitchFamily="18" charset="0"/>
              </a:rPr>
              <a:t>PURPOSE:</a:t>
            </a:r>
            <a:r>
              <a:rPr lang="en-US" sz="1200" b="1" i="1" dirty="0">
                <a:solidFill>
                  <a:schemeClr val="tx2"/>
                </a:solidFill>
                <a:effectLst/>
                <a:latin typeface="+mj-lt"/>
                <a:ea typeface="Times New Roman" panose="02020603050405020304" pitchFamily="18" charset="0"/>
              </a:rPr>
              <a:t> </a:t>
            </a:r>
            <a:r>
              <a:rPr lang="en-US" sz="1200" b="1" dirty="0">
                <a:solidFill>
                  <a:schemeClr val="tx2"/>
                </a:solidFill>
                <a:latin typeface="+mj-lt"/>
                <a:ea typeface="Times New Roman" panose="02020603050405020304" pitchFamily="18" charset="0"/>
              </a:rPr>
              <a:t>Replace Broken door glass; </a:t>
            </a:r>
            <a:r>
              <a:rPr lang="en-US" sz="1200" b="1" dirty="0" err="1">
                <a:solidFill>
                  <a:schemeClr val="tx2"/>
                </a:solidFill>
                <a:latin typeface="+mj-lt"/>
                <a:ea typeface="Times New Roman" panose="02020603050405020304" pitchFamily="18" charset="0"/>
              </a:rPr>
              <a:t>CookWell</a:t>
            </a:r>
            <a:r>
              <a:rPr lang="en-US" sz="1200" b="1" dirty="0">
                <a:solidFill>
                  <a:schemeClr val="tx2"/>
                </a:solidFill>
                <a:latin typeface="+mj-lt"/>
                <a:ea typeface="Times New Roman" panose="02020603050405020304" pitchFamily="18" charset="0"/>
              </a:rPr>
              <a:t> Kitchen @ Student Rec Center (SRC) South </a:t>
            </a:r>
            <a:endParaRPr lang="en-US" sz="1200" b="1" dirty="0">
              <a:solidFill>
                <a:schemeClr val="tx2"/>
              </a:solidFill>
              <a:effectLst/>
              <a:latin typeface="+mj-lt"/>
              <a:ea typeface="Times New Roman" panose="02020603050405020304" pitchFamily="18" charset="0"/>
            </a:endParaRPr>
          </a:p>
          <a:p>
            <a:r>
              <a:rPr lang="en-US" sz="1200" b="1" dirty="0">
                <a:solidFill>
                  <a:schemeClr val="tx2"/>
                </a:solidFill>
                <a:latin typeface="+mj-lt"/>
                <a:ea typeface="Times New Roman" panose="02020603050405020304" pitchFamily="18" charset="0"/>
              </a:rPr>
              <a:t>1 = </a:t>
            </a:r>
            <a:r>
              <a:rPr lang="en-US" sz="1200" b="1" dirty="0" err="1">
                <a:solidFill>
                  <a:schemeClr val="tx2"/>
                </a:solidFill>
                <a:latin typeface="+mj-lt"/>
                <a:ea typeface="Times New Roman" panose="02020603050405020304" pitchFamily="18" charset="0"/>
              </a:rPr>
              <a:t>Approx</a:t>
            </a:r>
            <a:r>
              <a:rPr lang="en-US" sz="1200" b="1" dirty="0">
                <a:solidFill>
                  <a:schemeClr val="tx2"/>
                </a:solidFill>
                <a:latin typeface="+mj-lt"/>
                <a:ea typeface="Times New Roman" panose="02020603050405020304" pitchFamily="18" charset="0"/>
              </a:rPr>
              <a:t> Size 42" X 90" </a:t>
            </a:r>
          </a:p>
          <a:p>
            <a:r>
              <a:rPr lang="en-US" sz="1200" b="1" dirty="0">
                <a:solidFill>
                  <a:schemeClr val="tx2"/>
                </a:solidFill>
                <a:latin typeface="+mj-lt"/>
                <a:ea typeface="Times New Roman" panose="02020603050405020304" pitchFamily="18" charset="0"/>
              </a:rPr>
              <a:t>1" O.A. 1/4" </a:t>
            </a:r>
            <a:r>
              <a:rPr lang="en-US" sz="1200" b="1" dirty="0" err="1">
                <a:solidFill>
                  <a:schemeClr val="tx2"/>
                </a:solidFill>
                <a:latin typeface="+mj-lt"/>
                <a:ea typeface="Times New Roman" panose="02020603050405020304" pitchFamily="18" charset="0"/>
              </a:rPr>
              <a:t>Solarban</a:t>
            </a:r>
            <a:r>
              <a:rPr lang="en-US" sz="1200" b="1" dirty="0">
                <a:solidFill>
                  <a:schemeClr val="tx2"/>
                </a:solidFill>
                <a:latin typeface="+mj-lt"/>
                <a:ea typeface="Times New Roman" panose="02020603050405020304" pitchFamily="18" charset="0"/>
              </a:rPr>
              <a:t> 60 Temp / 1/2" Bronze Air / 1/4" Clear Temp </a:t>
            </a:r>
          </a:p>
          <a:p>
            <a:r>
              <a:rPr lang="en-US" sz="1200" b="1" dirty="0">
                <a:solidFill>
                  <a:schemeClr val="tx2"/>
                </a:solidFill>
                <a:latin typeface="+mj-lt"/>
                <a:ea typeface="Times New Roman" panose="02020603050405020304" pitchFamily="18" charset="0"/>
              </a:rPr>
              <a:t>NOTES: prevailing wages, performed during normal business hours. </a:t>
            </a:r>
          </a:p>
          <a:p>
            <a:r>
              <a:rPr lang="en-US" sz="1200" b="1" dirty="0">
                <a:solidFill>
                  <a:schemeClr val="tx2"/>
                </a:solidFill>
                <a:latin typeface="+mj-lt"/>
                <a:ea typeface="Times New Roman" panose="02020603050405020304" pitchFamily="18" charset="0"/>
              </a:rPr>
              <a:t>Contractor shall furnish and utilize manufacturer's specified materials and procedures for all installations. Coordinate and furnish an installation schedule with the University prior to start of work. Installation start date shall be determined and mutually agreeable between University contact and Vendor. Warranty: One(1) year workmanship/ MFG standard duration on materials. </a:t>
            </a:r>
          </a:p>
          <a:p>
            <a:endParaRPr lang="en-US" sz="1200" b="1" dirty="0">
              <a:solidFill>
                <a:schemeClr val="tx2"/>
              </a:solidFill>
              <a:latin typeface="+mj-lt"/>
              <a:ea typeface="Times New Roman" panose="02020603050405020304" pitchFamily="18" charset="0"/>
            </a:endParaRPr>
          </a:p>
        </p:txBody>
      </p:sp>
    </p:spTree>
    <p:extLst>
      <p:ext uri="{BB962C8B-B14F-4D97-AF65-F5344CB8AC3E}">
        <p14:creationId xmlns:p14="http://schemas.microsoft.com/office/powerpoint/2010/main" val="12992664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C5BBF0F-701B-964B-8B4D-C53718EDB1B1}"/>
              </a:ext>
            </a:extLst>
          </p:cNvPr>
          <p:cNvGrpSpPr/>
          <p:nvPr/>
        </p:nvGrpSpPr>
        <p:grpSpPr>
          <a:xfrm>
            <a:off x="152401" y="0"/>
            <a:ext cx="1143000" cy="609600"/>
            <a:chOff x="184711" y="180200"/>
            <a:chExt cx="1143000" cy="609600"/>
          </a:xfrm>
        </p:grpSpPr>
        <p:sp>
          <p:nvSpPr>
            <p:cNvPr id="11" name="TextBox 10">
              <a:extLst>
                <a:ext uri="{FF2B5EF4-FFF2-40B4-BE49-F238E27FC236}">
                  <a16:creationId xmlns:a16="http://schemas.microsoft.com/office/drawing/2014/main" id="{7FF124E9-5A53-B94C-A618-C0280EA21839}"/>
                </a:ext>
              </a:extLst>
            </p:cNvPr>
            <p:cNvSpPr txBox="1"/>
            <p:nvPr/>
          </p:nvSpPr>
          <p:spPr>
            <a:xfrm>
              <a:off x="413311" y="180200"/>
              <a:ext cx="914400" cy="276999"/>
            </a:xfrm>
            <a:prstGeom prst="rect">
              <a:avLst/>
            </a:prstGeom>
            <a:noFill/>
          </p:spPr>
          <p:txBody>
            <a:bodyPr wrap="square" rtlCol="0">
              <a:spAutoFit/>
            </a:bodyPr>
            <a:lstStyle/>
            <a:p>
              <a:r>
                <a:rPr lang="en-US" sz="1200">
                  <a:latin typeface="Garamond" panose="02020404030301010803" pitchFamily="18" charset="0"/>
                </a:rPr>
                <a:t>BAS</a:t>
              </a:r>
            </a:p>
          </p:txBody>
        </p:sp>
        <p:sp>
          <p:nvSpPr>
            <p:cNvPr id="12" name="TextBox 11">
              <a:extLst>
                <a:ext uri="{FF2B5EF4-FFF2-40B4-BE49-F238E27FC236}">
                  <a16:creationId xmlns:a16="http://schemas.microsoft.com/office/drawing/2014/main" id="{CE523915-AC4B-1046-A1ED-2A9939081E11}"/>
                </a:ext>
              </a:extLst>
            </p:cNvPr>
            <p:cNvSpPr txBox="1"/>
            <p:nvPr/>
          </p:nvSpPr>
          <p:spPr>
            <a:xfrm>
              <a:off x="184711" y="420468"/>
              <a:ext cx="838200" cy="369332"/>
            </a:xfrm>
            <a:prstGeom prst="rect">
              <a:avLst/>
            </a:prstGeom>
            <a:noFill/>
          </p:spPr>
          <p:txBody>
            <a:bodyPr wrap="square" rtlCol="0">
              <a:spAutoFit/>
            </a:bodyPr>
            <a:lstStyle/>
            <a:p>
              <a:pPr algn="ctr"/>
              <a:r>
                <a:rPr lang="en-US" dirty="0">
                  <a:latin typeface="Garamond" panose="02020404030301010803" pitchFamily="18" charset="0"/>
                </a:rPr>
                <a:t>BFS</a:t>
              </a:r>
            </a:p>
          </p:txBody>
        </p:sp>
      </p:grpSp>
      <p:grpSp>
        <p:nvGrpSpPr>
          <p:cNvPr id="20" name="Group 19">
            <a:extLst>
              <a:ext uri="{FF2B5EF4-FFF2-40B4-BE49-F238E27FC236}">
                <a16:creationId xmlns:a16="http://schemas.microsoft.com/office/drawing/2014/main" id="{A743B86B-1091-B14E-A6FD-FD5443A64130}"/>
              </a:ext>
            </a:extLst>
          </p:cNvPr>
          <p:cNvGrpSpPr/>
          <p:nvPr/>
        </p:nvGrpSpPr>
        <p:grpSpPr>
          <a:xfrm>
            <a:off x="9372600" y="243038"/>
            <a:ext cx="2558489" cy="428323"/>
            <a:chOff x="9212595" y="364590"/>
            <a:chExt cx="2558489" cy="428323"/>
          </a:xfrm>
        </p:grpSpPr>
        <p:sp>
          <p:nvSpPr>
            <p:cNvPr id="21" name="object 4">
              <a:extLst>
                <a:ext uri="{FF2B5EF4-FFF2-40B4-BE49-F238E27FC236}">
                  <a16:creationId xmlns:a16="http://schemas.microsoft.com/office/drawing/2014/main" id="{E9CF30F1-9F3A-1549-A038-7415F797CA5F}"/>
                </a:ext>
              </a:extLst>
            </p:cNvPr>
            <p:cNvSpPr txBox="1"/>
            <p:nvPr/>
          </p:nvSpPr>
          <p:spPr>
            <a:xfrm>
              <a:off x="9954227" y="364590"/>
              <a:ext cx="1816857" cy="428322"/>
            </a:xfrm>
            <a:prstGeom prst="rect">
              <a:avLst/>
            </a:prstGeom>
            <a:solidFill>
              <a:srgbClr val="FFFFFF"/>
            </a:solidFill>
          </p:spPr>
          <p:txBody>
            <a:bodyPr vert="horz" wrap="square" lIns="0" tIns="53340" rIns="0" bIns="0" rtlCol="0">
              <a:spAutoFit/>
            </a:bodyPr>
            <a:lstStyle/>
            <a:p>
              <a:pPr marL="12700">
                <a:lnSpc>
                  <a:spcPct val="100000"/>
                </a:lnSpc>
                <a:spcBef>
                  <a:spcPts val="420"/>
                </a:spcBef>
              </a:pPr>
              <a:r>
                <a:rPr sz="900" b="1" spc="-160" dirty="0">
                  <a:solidFill>
                    <a:schemeClr val="bg2"/>
                  </a:solidFill>
                  <a:latin typeface="Arial"/>
                  <a:cs typeface="Arial"/>
                </a:rPr>
                <a:t>BFS  </a:t>
              </a:r>
              <a:r>
                <a:rPr sz="900" b="1" spc="-55" dirty="0">
                  <a:solidFill>
                    <a:schemeClr val="bg2"/>
                  </a:solidFill>
                  <a:latin typeface="Arial"/>
                  <a:cs typeface="Arial"/>
                </a:rPr>
                <a:t>– </a:t>
              </a:r>
              <a:r>
                <a:rPr sz="900" b="1" spc="-105" dirty="0">
                  <a:solidFill>
                    <a:schemeClr val="bg2"/>
                  </a:solidFill>
                  <a:latin typeface="Arial"/>
                  <a:cs typeface="Arial"/>
                </a:rPr>
                <a:t>Business  </a:t>
              </a:r>
              <a:r>
                <a:rPr sz="900" b="1" spc="-20" dirty="0">
                  <a:solidFill>
                    <a:schemeClr val="bg2"/>
                  </a:solidFill>
                  <a:latin typeface="Arial"/>
                  <a:cs typeface="Arial"/>
                </a:rPr>
                <a:t>&amp; </a:t>
              </a:r>
              <a:r>
                <a:rPr sz="900" b="1" spc="-75" dirty="0">
                  <a:solidFill>
                    <a:schemeClr val="bg2"/>
                  </a:solidFill>
                  <a:latin typeface="Arial"/>
                  <a:cs typeface="Arial"/>
                </a:rPr>
                <a:t>Financial</a:t>
              </a:r>
              <a:r>
                <a:rPr sz="900" b="1" spc="-85" dirty="0">
                  <a:solidFill>
                    <a:schemeClr val="bg2"/>
                  </a:solidFill>
                  <a:latin typeface="Arial"/>
                  <a:cs typeface="Arial"/>
                </a:rPr>
                <a:t> </a:t>
              </a:r>
              <a:r>
                <a:rPr sz="900" b="1" spc="-90" dirty="0">
                  <a:solidFill>
                    <a:schemeClr val="bg2"/>
                  </a:solidFill>
                  <a:latin typeface="Arial"/>
                  <a:cs typeface="Arial"/>
                </a:rPr>
                <a:t>Services</a:t>
              </a:r>
              <a:endParaRPr sz="900" dirty="0">
                <a:solidFill>
                  <a:schemeClr val="bg2"/>
                </a:solidFill>
                <a:latin typeface="Arial"/>
                <a:cs typeface="Arial"/>
              </a:endParaRPr>
            </a:p>
            <a:p>
              <a:pPr marL="12700">
                <a:lnSpc>
                  <a:spcPct val="100000"/>
                </a:lnSpc>
                <a:spcBef>
                  <a:spcPts val="215"/>
                </a:spcBef>
              </a:pPr>
              <a:r>
                <a:rPr sz="600" i="1" spc="-55" dirty="0">
                  <a:solidFill>
                    <a:schemeClr val="bg2"/>
                  </a:solidFill>
                  <a:latin typeface="Arial"/>
                  <a:cs typeface="Arial"/>
                </a:rPr>
                <a:t>A </a:t>
              </a:r>
              <a:r>
                <a:rPr sz="600" i="1" spc="-30" dirty="0">
                  <a:solidFill>
                    <a:schemeClr val="bg2"/>
                  </a:solidFill>
                  <a:latin typeface="Arial"/>
                  <a:cs typeface="Arial"/>
                </a:rPr>
                <a:t>Division </a:t>
              </a:r>
              <a:r>
                <a:rPr sz="600" i="1" spc="-10" dirty="0">
                  <a:solidFill>
                    <a:schemeClr val="bg2"/>
                  </a:solidFill>
                  <a:latin typeface="Arial"/>
                  <a:cs typeface="Arial"/>
                </a:rPr>
                <a:t>of </a:t>
              </a:r>
              <a:r>
                <a:rPr sz="600" i="1" spc="-55" dirty="0">
                  <a:solidFill>
                    <a:schemeClr val="bg2"/>
                  </a:solidFill>
                  <a:latin typeface="Arial"/>
                  <a:cs typeface="Arial"/>
                </a:rPr>
                <a:t>Business  </a:t>
              </a:r>
              <a:r>
                <a:rPr sz="600" i="1" dirty="0">
                  <a:solidFill>
                    <a:schemeClr val="bg2"/>
                  </a:solidFill>
                  <a:latin typeface="Arial"/>
                  <a:cs typeface="Arial"/>
                </a:rPr>
                <a:t>&amp; </a:t>
              </a:r>
              <a:r>
                <a:rPr sz="600" i="1" spc="-20" dirty="0">
                  <a:solidFill>
                    <a:schemeClr val="bg2"/>
                  </a:solidFill>
                  <a:latin typeface="Arial"/>
                  <a:cs typeface="Arial"/>
                </a:rPr>
                <a:t>Administration </a:t>
              </a:r>
              <a:r>
                <a:rPr sz="600" i="1" spc="-50" dirty="0">
                  <a:solidFill>
                    <a:schemeClr val="bg2"/>
                  </a:solidFill>
                  <a:latin typeface="Arial"/>
                  <a:cs typeface="Arial"/>
                </a:rPr>
                <a:t>Services</a:t>
              </a:r>
              <a:r>
                <a:rPr sz="600" i="1" spc="-45" dirty="0">
                  <a:solidFill>
                    <a:schemeClr val="bg2"/>
                  </a:solidFill>
                  <a:latin typeface="Arial"/>
                  <a:cs typeface="Arial"/>
                </a:rPr>
                <a:t> </a:t>
              </a:r>
              <a:r>
                <a:rPr sz="600" i="1" spc="-65" dirty="0">
                  <a:solidFill>
                    <a:schemeClr val="bg2"/>
                  </a:solidFill>
                  <a:latin typeface="Arial"/>
                  <a:cs typeface="Arial"/>
                </a:rPr>
                <a:t>(BAS)</a:t>
              </a:r>
              <a:endParaRPr lang="en-US" sz="600" i="1" spc="-65" dirty="0">
                <a:solidFill>
                  <a:schemeClr val="bg2"/>
                </a:solidFill>
                <a:latin typeface="Arial"/>
                <a:cs typeface="Arial"/>
              </a:endParaRPr>
            </a:p>
            <a:p>
              <a:pPr marL="12700">
                <a:lnSpc>
                  <a:spcPct val="100000"/>
                </a:lnSpc>
                <a:spcBef>
                  <a:spcPts val="215"/>
                </a:spcBef>
              </a:pPr>
              <a:endParaRPr sz="600" dirty="0">
                <a:latin typeface="Arial"/>
                <a:cs typeface="Arial"/>
              </a:endParaRPr>
            </a:p>
          </p:txBody>
        </p:sp>
        <p:pic>
          <p:nvPicPr>
            <p:cNvPr id="22" name="Picture 21">
              <a:extLst>
                <a:ext uri="{FF2B5EF4-FFF2-40B4-BE49-F238E27FC236}">
                  <a16:creationId xmlns:a16="http://schemas.microsoft.com/office/drawing/2014/main" id="{4264052D-5A29-0E4B-AB7D-2C23156DC5FF}"/>
                </a:ext>
              </a:extLst>
            </p:cNvPr>
            <p:cNvPicPr>
              <a:picLocks noChangeAspect="1"/>
            </p:cNvPicPr>
            <p:nvPr/>
          </p:nvPicPr>
          <p:blipFill>
            <a:blip r:embed="rId2"/>
            <a:stretch>
              <a:fillRect/>
            </a:stretch>
          </p:blipFill>
          <p:spPr>
            <a:xfrm>
              <a:off x="9212595" y="364591"/>
              <a:ext cx="741632" cy="428322"/>
            </a:xfrm>
            <a:prstGeom prst="rect">
              <a:avLst/>
            </a:prstGeom>
          </p:spPr>
        </p:pic>
      </p:grpSp>
      <p:sp>
        <p:nvSpPr>
          <p:cNvPr id="23" name="Title 1">
            <a:extLst>
              <a:ext uri="{FF2B5EF4-FFF2-40B4-BE49-F238E27FC236}">
                <a16:creationId xmlns:a16="http://schemas.microsoft.com/office/drawing/2014/main" id="{BD52FCA7-1DE3-064F-9BF5-CD43E6DD4AD1}"/>
              </a:ext>
            </a:extLst>
          </p:cNvPr>
          <p:cNvSpPr>
            <a:spLocks noGrp="1"/>
          </p:cNvSpPr>
          <p:nvPr>
            <p:ph type="title"/>
          </p:nvPr>
        </p:nvSpPr>
        <p:spPr>
          <a:xfrm>
            <a:off x="1309036" y="240268"/>
            <a:ext cx="10058400" cy="1371600"/>
          </a:xfrm>
        </p:spPr>
        <p:txBody>
          <a:bodyPr>
            <a:normAutofit/>
          </a:bodyPr>
          <a:lstStyle/>
          <a:p>
            <a:r>
              <a:rPr lang="en-US" sz="4000" b="1" dirty="0">
                <a:solidFill>
                  <a:schemeClr val="bg2"/>
                </a:solidFill>
                <a:latin typeface="Garamond" panose="02020404030301010803" pitchFamily="18" charset="0"/>
              </a:rPr>
              <a:t>Service(s) </a:t>
            </a:r>
            <a:r>
              <a:rPr lang="en-US" sz="4000" dirty="0">
                <a:solidFill>
                  <a:schemeClr val="bg2"/>
                </a:solidFill>
                <a:latin typeface="Garamond" panose="02020404030301010803" pitchFamily="18" charset="0"/>
              </a:rPr>
              <a:t>| Example 3</a:t>
            </a:r>
            <a:endParaRPr lang="en-US" sz="4000" b="1" dirty="0">
              <a:solidFill>
                <a:schemeClr val="bg2"/>
              </a:solidFill>
              <a:latin typeface="Garamond" panose="02020404030301010803" pitchFamily="18" charset="0"/>
            </a:endParaRPr>
          </a:p>
        </p:txBody>
      </p:sp>
      <p:pic>
        <p:nvPicPr>
          <p:cNvPr id="14" name="Graphic 13">
            <a:extLst>
              <a:ext uri="{FF2B5EF4-FFF2-40B4-BE49-F238E27FC236}">
                <a16:creationId xmlns:a16="http://schemas.microsoft.com/office/drawing/2014/main" id="{5294C0A2-F3A3-EA49-BF11-F5C28268EDFB}"/>
              </a:ext>
            </a:extLst>
          </p:cNvPr>
          <p:cNvPicPr>
            <a:picLocks noChangeAspect="1"/>
          </p:cNvPicPr>
          <p:nvPr/>
        </p:nvPicPr>
        <p:blipFill>
          <a:blip r:embed="rId3">
            <a:extLst>
              <a:ext uri="{96DAC541-7B7A-43D3-8B79-37D633B846F1}">
                <asvg:svgBlip xmlns="" xmlns:asvg="http://schemas.microsoft.com/office/drawing/2016/SVG/main" r:embed="rId4"/>
              </a:ext>
            </a:extLst>
          </a:blip>
          <a:srcRect/>
          <a:stretch/>
        </p:blipFill>
        <p:spPr>
          <a:xfrm>
            <a:off x="5879490" y="1045724"/>
            <a:ext cx="5487945" cy="5487945"/>
          </a:xfrm>
          <a:prstGeom prst="rect">
            <a:avLst/>
          </a:prstGeom>
        </p:spPr>
      </p:pic>
      <p:sp>
        <p:nvSpPr>
          <p:cNvPr id="15" name="Text Box 220">
            <a:extLst>
              <a:ext uri="{FF2B5EF4-FFF2-40B4-BE49-F238E27FC236}">
                <a16:creationId xmlns:a16="http://schemas.microsoft.com/office/drawing/2014/main" id="{BF37AC8E-9681-A948-9A1B-7F21239BD3AB}"/>
              </a:ext>
            </a:extLst>
          </p:cNvPr>
          <p:cNvSpPr txBox="1"/>
          <p:nvPr/>
        </p:nvSpPr>
        <p:spPr>
          <a:xfrm>
            <a:off x="6651728" y="3165090"/>
            <a:ext cx="4495800" cy="2998409"/>
          </a:xfrm>
          <a:prstGeom prst="rect">
            <a:avLst/>
          </a:prstGeom>
          <a:noFill/>
          <a:ln w="6350">
            <a:noFill/>
          </a:ln>
          <a:effectLst>
            <a:outerShdw blurRad="50800" dist="38100" dir="2700000" algn="tl" rotWithShape="0">
              <a:prstClr val="black">
                <a:alpha val="40000"/>
              </a:prstClr>
            </a:outerShdw>
          </a:effectLst>
          <a:scene3d>
            <a:camera prst="orthographicFront"/>
            <a:lightRig rig="threePt" dir="t"/>
          </a:scene3d>
          <a:sp3d>
            <a:bevelT/>
          </a:sp3d>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2400" b="1" dirty="0">
                <a:solidFill>
                  <a:schemeClr val="bg2"/>
                </a:solidFill>
                <a:effectLst/>
                <a:latin typeface="+mj-lt"/>
                <a:ea typeface="Times New Roman" panose="02020603050405020304" pitchFamily="18" charset="0"/>
              </a:rPr>
              <a:t>Scenario #3</a:t>
            </a:r>
            <a:r>
              <a:rPr lang="en-US" sz="2000" dirty="0">
                <a:solidFill>
                  <a:schemeClr val="bg2"/>
                </a:solidFill>
                <a:latin typeface="+mj-lt"/>
                <a:ea typeface="Times New Roman" panose="02020603050405020304" pitchFamily="18" charset="0"/>
              </a:rPr>
              <a:t> </a:t>
            </a:r>
          </a:p>
          <a:p>
            <a:pPr marL="342900" marR="0" indent="-342900">
              <a:spcBef>
                <a:spcPts val="0"/>
              </a:spcBef>
              <a:spcAft>
                <a:spcPts val="0"/>
              </a:spcAft>
              <a:buFont typeface="Arial" panose="020B0604020202020204" pitchFamily="34" charset="0"/>
              <a:buChar char="•"/>
            </a:pPr>
            <a:r>
              <a:rPr lang="en-US" sz="2000" dirty="0">
                <a:solidFill>
                  <a:schemeClr val="bg2"/>
                </a:solidFill>
                <a:latin typeface="+mj-lt"/>
                <a:ea typeface="Times New Roman" panose="02020603050405020304" pitchFamily="18" charset="0"/>
              </a:rPr>
              <a:t>Department: </a:t>
            </a:r>
            <a:r>
              <a:rPr lang="en-US" sz="2000" i="1" dirty="0" err="1">
                <a:solidFill>
                  <a:schemeClr val="bg2"/>
                </a:solidFill>
                <a:latin typeface="+mj-lt"/>
                <a:ea typeface="Times New Roman" panose="02020603050405020304" pitchFamily="18" charset="0"/>
              </a:rPr>
              <a:t>Auxilary</a:t>
            </a:r>
            <a:r>
              <a:rPr lang="en-US" sz="2000" i="1" dirty="0">
                <a:solidFill>
                  <a:schemeClr val="bg2"/>
                </a:solidFill>
                <a:latin typeface="+mj-lt"/>
                <a:ea typeface="Times New Roman" panose="02020603050405020304" pitchFamily="18" charset="0"/>
              </a:rPr>
              <a:t> Services</a:t>
            </a:r>
          </a:p>
          <a:p>
            <a:pPr marL="342900" marR="0" indent="-342900">
              <a:spcBef>
                <a:spcPts val="0"/>
              </a:spcBef>
              <a:spcAft>
                <a:spcPts val="0"/>
              </a:spcAft>
              <a:buFont typeface="Arial" panose="020B0604020202020204" pitchFamily="34" charset="0"/>
              <a:buChar char="•"/>
            </a:pPr>
            <a:r>
              <a:rPr lang="en-US" sz="2000" dirty="0">
                <a:solidFill>
                  <a:schemeClr val="bg2"/>
                </a:solidFill>
                <a:latin typeface="+mj-lt"/>
                <a:ea typeface="Times New Roman" panose="02020603050405020304" pitchFamily="18" charset="0"/>
              </a:rPr>
              <a:t>Temp Name: </a:t>
            </a:r>
            <a:r>
              <a:rPr lang="en-US" sz="2000" i="1" dirty="0">
                <a:solidFill>
                  <a:schemeClr val="bg2"/>
                </a:solidFill>
                <a:latin typeface="+mj-lt"/>
                <a:ea typeface="Times New Roman" panose="02020603050405020304" pitchFamily="18" charset="0"/>
              </a:rPr>
              <a:t>Minnie Mouse </a:t>
            </a:r>
          </a:p>
          <a:p>
            <a:pPr marL="342900" marR="0" indent="-342900">
              <a:spcBef>
                <a:spcPts val="0"/>
              </a:spcBef>
              <a:spcAft>
                <a:spcPts val="0"/>
              </a:spcAft>
              <a:buFont typeface="Arial" panose="020B0604020202020204" pitchFamily="34" charset="0"/>
              <a:buChar char="•"/>
            </a:pPr>
            <a:r>
              <a:rPr lang="en-US" sz="2000" dirty="0">
                <a:solidFill>
                  <a:schemeClr val="bg2"/>
                </a:solidFill>
                <a:latin typeface="+mj-lt"/>
                <a:ea typeface="Times New Roman" panose="02020603050405020304" pitchFamily="18" charset="0"/>
              </a:rPr>
              <a:t>Job Title: </a:t>
            </a:r>
            <a:r>
              <a:rPr lang="en-US" sz="2000" i="1" dirty="0">
                <a:solidFill>
                  <a:schemeClr val="bg2"/>
                </a:solidFill>
                <a:latin typeface="+mj-lt"/>
                <a:ea typeface="Times New Roman" panose="02020603050405020304" pitchFamily="18" charset="0"/>
              </a:rPr>
              <a:t>Top Chef</a:t>
            </a:r>
          </a:p>
          <a:p>
            <a:pPr marL="342900" marR="0" indent="-342900">
              <a:spcBef>
                <a:spcPts val="0"/>
              </a:spcBef>
              <a:spcAft>
                <a:spcPts val="0"/>
              </a:spcAft>
              <a:buFont typeface="Arial" panose="020B0604020202020204" pitchFamily="34" charset="0"/>
              <a:buChar char="•"/>
            </a:pPr>
            <a:r>
              <a:rPr lang="en-US" sz="2000" dirty="0">
                <a:solidFill>
                  <a:schemeClr val="bg2"/>
                </a:solidFill>
                <a:latin typeface="+mj-lt"/>
                <a:ea typeface="Times New Roman" panose="02020603050405020304" pitchFamily="18" charset="0"/>
              </a:rPr>
              <a:t>Location: </a:t>
            </a:r>
            <a:r>
              <a:rPr lang="en-US" sz="2000" i="1" dirty="0">
                <a:solidFill>
                  <a:schemeClr val="bg2"/>
                </a:solidFill>
                <a:latin typeface="+mj-lt"/>
                <a:ea typeface="Times New Roman" panose="02020603050405020304" pitchFamily="18" charset="0"/>
              </a:rPr>
              <a:t>Disneyland, Club 33 </a:t>
            </a:r>
          </a:p>
          <a:p>
            <a:pPr marL="342900" marR="0" indent="-342900">
              <a:spcBef>
                <a:spcPts val="0"/>
              </a:spcBef>
              <a:spcAft>
                <a:spcPts val="0"/>
              </a:spcAft>
              <a:buFont typeface="Arial" panose="020B0604020202020204" pitchFamily="34" charset="0"/>
              <a:buChar char="•"/>
            </a:pPr>
            <a:r>
              <a:rPr lang="en-US" sz="2000" dirty="0">
                <a:solidFill>
                  <a:schemeClr val="bg2"/>
                </a:solidFill>
                <a:latin typeface="+mj-lt"/>
                <a:ea typeface="Times New Roman" panose="02020603050405020304" pitchFamily="18" charset="0"/>
              </a:rPr>
              <a:t>Bill Rate: </a:t>
            </a:r>
            <a:r>
              <a:rPr lang="en-US" sz="2000" i="1" dirty="0">
                <a:solidFill>
                  <a:schemeClr val="bg2"/>
                </a:solidFill>
                <a:latin typeface="+mj-lt"/>
                <a:ea typeface="Times New Roman" panose="02020603050405020304" pitchFamily="18" charset="0"/>
              </a:rPr>
              <a:t>$30.24</a:t>
            </a:r>
          </a:p>
          <a:p>
            <a:pPr marL="342900" marR="0" indent="-342900">
              <a:spcBef>
                <a:spcPts val="0"/>
              </a:spcBef>
              <a:spcAft>
                <a:spcPts val="0"/>
              </a:spcAft>
              <a:buFont typeface="Arial" panose="020B0604020202020204" pitchFamily="34" charset="0"/>
              <a:buChar char="•"/>
            </a:pPr>
            <a:r>
              <a:rPr lang="en-US" sz="2000" dirty="0">
                <a:solidFill>
                  <a:schemeClr val="bg2"/>
                </a:solidFill>
                <a:latin typeface="+mj-lt"/>
                <a:ea typeface="Times New Roman" panose="02020603050405020304" pitchFamily="18" charset="0"/>
              </a:rPr>
              <a:t>Hours Worked: </a:t>
            </a:r>
            <a:r>
              <a:rPr lang="en-US" sz="2000" i="1" dirty="0">
                <a:solidFill>
                  <a:schemeClr val="bg2"/>
                </a:solidFill>
                <a:latin typeface="+mj-lt"/>
                <a:ea typeface="Times New Roman" panose="02020603050405020304" pitchFamily="18" charset="0"/>
              </a:rPr>
              <a:t>159.5</a:t>
            </a:r>
          </a:p>
          <a:p>
            <a:pPr marL="342900" marR="0" indent="-342900">
              <a:spcBef>
                <a:spcPts val="0"/>
              </a:spcBef>
              <a:spcAft>
                <a:spcPts val="0"/>
              </a:spcAft>
              <a:buFont typeface="Arial" panose="020B0604020202020204" pitchFamily="34" charset="0"/>
              <a:buChar char="•"/>
            </a:pPr>
            <a:r>
              <a:rPr lang="en-US" sz="2000" dirty="0">
                <a:solidFill>
                  <a:schemeClr val="bg2"/>
                </a:solidFill>
                <a:latin typeface="+mj-lt"/>
                <a:ea typeface="Times New Roman" panose="02020603050405020304" pitchFamily="18" charset="0"/>
              </a:rPr>
              <a:t>Start Date: </a:t>
            </a:r>
            <a:r>
              <a:rPr lang="en-US" sz="2000" i="1" dirty="0">
                <a:solidFill>
                  <a:schemeClr val="bg2"/>
                </a:solidFill>
                <a:latin typeface="+mj-lt"/>
                <a:ea typeface="Times New Roman" panose="02020603050405020304" pitchFamily="18" charset="0"/>
              </a:rPr>
              <a:t>10/15/2018 - 1/30/2019</a:t>
            </a:r>
          </a:p>
        </p:txBody>
      </p:sp>
      <p:pic>
        <p:nvPicPr>
          <p:cNvPr id="6" name="Picture 5">
            <a:extLst>
              <a:ext uri="{FF2B5EF4-FFF2-40B4-BE49-F238E27FC236}">
                <a16:creationId xmlns:a16="http://schemas.microsoft.com/office/drawing/2014/main" id="{F8197D6E-9C4E-3548-81A4-DEFC83D72FA5}"/>
              </a:ext>
            </a:extLst>
          </p:cNvPr>
          <p:cNvPicPr>
            <a:picLocks noChangeAspect="1"/>
          </p:cNvPicPr>
          <p:nvPr/>
        </p:nvPicPr>
        <p:blipFill>
          <a:blip r:embed="rId5"/>
          <a:stretch>
            <a:fillRect/>
          </a:stretch>
        </p:blipFill>
        <p:spPr>
          <a:xfrm>
            <a:off x="1300214" y="1926210"/>
            <a:ext cx="4660900" cy="44975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a:extLst>
              <a:ext uri="{FF2B5EF4-FFF2-40B4-BE49-F238E27FC236}">
                <a16:creationId xmlns:a16="http://schemas.microsoft.com/office/drawing/2014/main" id="{54E7F781-F4CA-064D-9BF8-DBC4BD1D4EDD}"/>
              </a:ext>
            </a:extLst>
          </p:cNvPr>
          <p:cNvSpPr txBox="1"/>
          <p:nvPr/>
        </p:nvSpPr>
        <p:spPr>
          <a:xfrm>
            <a:off x="1447800" y="2141948"/>
            <a:ext cx="1093072" cy="276999"/>
          </a:xfrm>
          <a:prstGeom prst="rect">
            <a:avLst/>
          </a:prstGeom>
          <a:solidFill>
            <a:schemeClr val="bg1"/>
          </a:solidFill>
        </p:spPr>
        <p:txBody>
          <a:bodyPr wrap="square" rtlCol="0">
            <a:spAutoFit/>
          </a:bodyPr>
          <a:lstStyle/>
          <a:p>
            <a:r>
              <a:rPr lang="en-US" sz="1200" dirty="0">
                <a:solidFill>
                  <a:schemeClr val="bg2"/>
                </a:solidFill>
                <a:latin typeface="Times" pitchFamily="2" charset="0"/>
              </a:rPr>
              <a:t>Minnie Mouse</a:t>
            </a:r>
          </a:p>
        </p:txBody>
      </p:sp>
      <p:sp>
        <p:nvSpPr>
          <p:cNvPr id="16" name="TextBox 15">
            <a:extLst>
              <a:ext uri="{FF2B5EF4-FFF2-40B4-BE49-F238E27FC236}">
                <a16:creationId xmlns:a16="http://schemas.microsoft.com/office/drawing/2014/main" id="{9BB43D35-618C-6E4E-A09C-063E335703B7}"/>
              </a:ext>
            </a:extLst>
          </p:cNvPr>
          <p:cNvSpPr txBox="1"/>
          <p:nvPr/>
        </p:nvSpPr>
        <p:spPr>
          <a:xfrm>
            <a:off x="2540872" y="2674920"/>
            <a:ext cx="975013" cy="215444"/>
          </a:xfrm>
          <a:prstGeom prst="rect">
            <a:avLst/>
          </a:prstGeom>
          <a:solidFill>
            <a:schemeClr val="bg1"/>
          </a:solidFill>
        </p:spPr>
        <p:txBody>
          <a:bodyPr wrap="square" rtlCol="0">
            <a:spAutoFit/>
          </a:bodyPr>
          <a:lstStyle/>
          <a:p>
            <a:r>
              <a:rPr lang="en-US" sz="800" dirty="0">
                <a:solidFill>
                  <a:schemeClr val="bg2"/>
                </a:solidFill>
                <a:latin typeface="Times" pitchFamily="2" charset="0"/>
              </a:rPr>
              <a:t>Donald Duck</a:t>
            </a:r>
          </a:p>
        </p:txBody>
      </p:sp>
      <p:sp>
        <p:nvSpPr>
          <p:cNvPr id="18" name="TextBox 17">
            <a:extLst>
              <a:ext uri="{FF2B5EF4-FFF2-40B4-BE49-F238E27FC236}">
                <a16:creationId xmlns:a16="http://schemas.microsoft.com/office/drawing/2014/main" id="{EE89107F-40E4-0D47-A7B3-0EDC2D270DD9}"/>
              </a:ext>
            </a:extLst>
          </p:cNvPr>
          <p:cNvSpPr txBox="1"/>
          <p:nvPr/>
        </p:nvSpPr>
        <p:spPr>
          <a:xfrm>
            <a:off x="4521112" y="5849779"/>
            <a:ext cx="975013" cy="246221"/>
          </a:xfrm>
          <a:prstGeom prst="rect">
            <a:avLst/>
          </a:prstGeom>
          <a:solidFill>
            <a:schemeClr val="bg1"/>
          </a:solidFill>
        </p:spPr>
        <p:txBody>
          <a:bodyPr wrap="square" rtlCol="0">
            <a:spAutoFit/>
          </a:bodyPr>
          <a:lstStyle/>
          <a:p>
            <a:r>
              <a:rPr lang="en-US" sz="1000" dirty="0">
                <a:solidFill>
                  <a:schemeClr val="bg2"/>
                </a:solidFill>
                <a:latin typeface="Times" pitchFamily="2" charset="0"/>
              </a:rPr>
              <a:t>$30.24</a:t>
            </a:r>
          </a:p>
        </p:txBody>
      </p:sp>
      <p:sp>
        <p:nvSpPr>
          <p:cNvPr id="19" name="TextBox 18">
            <a:extLst>
              <a:ext uri="{FF2B5EF4-FFF2-40B4-BE49-F238E27FC236}">
                <a16:creationId xmlns:a16="http://schemas.microsoft.com/office/drawing/2014/main" id="{C683A8B1-8D30-7B47-A32B-5E2F81B2D625}"/>
              </a:ext>
            </a:extLst>
          </p:cNvPr>
          <p:cNvSpPr txBox="1"/>
          <p:nvPr/>
        </p:nvSpPr>
        <p:spPr>
          <a:xfrm>
            <a:off x="2286000" y="5524165"/>
            <a:ext cx="1127760" cy="215444"/>
          </a:xfrm>
          <a:prstGeom prst="rect">
            <a:avLst/>
          </a:prstGeom>
          <a:solidFill>
            <a:schemeClr val="bg1"/>
          </a:solidFill>
        </p:spPr>
        <p:txBody>
          <a:bodyPr wrap="square" rtlCol="0">
            <a:spAutoFit/>
          </a:bodyPr>
          <a:lstStyle/>
          <a:p>
            <a:r>
              <a:rPr lang="en-US" sz="800" dirty="0">
                <a:solidFill>
                  <a:schemeClr val="bg2"/>
                </a:solidFill>
                <a:latin typeface="Times" pitchFamily="2" charset="0"/>
              </a:rPr>
              <a:t>Club 33</a:t>
            </a:r>
          </a:p>
        </p:txBody>
      </p:sp>
      <p:sp>
        <p:nvSpPr>
          <p:cNvPr id="24" name="TextBox 23">
            <a:extLst>
              <a:ext uri="{FF2B5EF4-FFF2-40B4-BE49-F238E27FC236}">
                <a16:creationId xmlns:a16="http://schemas.microsoft.com/office/drawing/2014/main" id="{D2F35F76-39D6-3441-9DA4-695C944F21C6}"/>
              </a:ext>
            </a:extLst>
          </p:cNvPr>
          <p:cNvSpPr txBox="1"/>
          <p:nvPr/>
        </p:nvSpPr>
        <p:spPr>
          <a:xfrm>
            <a:off x="2291166" y="4659128"/>
            <a:ext cx="1122594" cy="215444"/>
          </a:xfrm>
          <a:prstGeom prst="rect">
            <a:avLst/>
          </a:prstGeom>
          <a:solidFill>
            <a:schemeClr val="bg1"/>
          </a:solidFill>
        </p:spPr>
        <p:txBody>
          <a:bodyPr wrap="square" rtlCol="0">
            <a:spAutoFit/>
          </a:bodyPr>
          <a:lstStyle/>
          <a:p>
            <a:r>
              <a:rPr lang="en-US" sz="800" dirty="0">
                <a:solidFill>
                  <a:schemeClr val="bg2"/>
                </a:solidFill>
                <a:latin typeface="Times" pitchFamily="2" charset="0"/>
              </a:rPr>
              <a:t>Top Chef</a:t>
            </a:r>
          </a:p>
        </p:txBody>
      </p:sp>
      <p:sp>
        <p:nvSpPr>
          <p:cNvPr id="25" name="TextBox 24">
            <a:extLst>
              <a:ext uri="{FF2B5EF4-FFF2-40B4-BE49-F238E27FC236}">
                <a16:creationId xmlns:a16="http://schemas.microsoft.com/office/drawing/2014/main" id="{D0505001-0D2D-5F44-97EC-E2ADF00E5C74}"/>
              </a:ext>
            </a:extLst>
          </p:cNvPr>
          <p:cNvSpPr txBox="1"/>
          <p:nvPr/>
        </p:nvSpPr>
        <p:spPr>
          <a:xfrm>
            <a:off x="2291165" y="4973470"/>
            <a:ext cx="3368417" cy="215444"/>
          </a:xfrm>
          <a:prstGeom prst="rect">
            <a:avLst/>
          </a:prstGeom>
          <a:solidFill>
            <a:schemeClr val="bg1"/>
          </a:solidFill>
        </p:spPr>
        <p:txBody>
          <a:bodyPr wrap="square" rtlCol="0">
            <a:spAutoFit/>
          </a:bodyPr>
          <a:lstStyle/>
          <a:p>
            <a:r>
              <a:rPr lang="en-US" sz="800" dirty="0">
                <a:solidFill>
                  <a:schemeClr val="bg2"/>
                </a:solidFill>
                <a:latin typeface="Times" pitchFamily="2" charset="0"/>
              </a:rPr>
              <a:t>Cook exceptional meals for Club 33 guests  </a:t>
            </a:r>
          </a:p>
        </p:txBody>
      </p:sp>
      <p:sp>
        <p:nvSpPr>
          <p:cNvPr id="26" name="TextBox 25">
            <a:extLst>
              <a:ext uri="{FF2B5EF4-FFF2-40B4-BE49-F238E27FC236}">
                <a16:creationId xmlns:a16="http://schemas.microsoft.com/office/drawing/2014/main" id="{12EF98F0-D064-2D47-B00A-85EC75FAFBF1}"/>
              </a:ext>
            </a:extLst>
          </p:cNvPr>
          <p:cNvSpPr txBox="1"/>
          <p:nvPr/>
        </p:nvSpPr>
        <p:spPr>
          <a:xfrm>
            <a:off x="2262751" y="5253595"/>
            <a:ext cx="3452249" cy="215444"/>
          </a:xfrm>
          <a:prstGeom prst="rect">
            <a:avLst/>
          </a:prstGeom>
          <a:solidFill>
            <a:schemeClr val="bg1"/>
          </a:solidFill>
        </p:spPr>
        <p:txBody>
          <a:bodyPr wrap="square" rtlCol="0">
            <a:spAutoFit/>
          </a:bodyPr>
          <a:lstStyle/>
          <a:p>
            <a:endParaRPr lang="en-US" sz="800" dirty="0">
              <a:solidFill>
                <a:schemeClr val="bg2"/>
              </a:solidFill>
              <a:latin typeface="Times" pitchFamily="2" charset="0"/>
            </a:endParaRPr>
          </a:p>
        </p:txBody>
      </p:sp>
      <p:sp>
        <p:nvSpPr>
          <p:cNvPr id="27" name="Title 1">
            <a:extLst>
              <a:ext uri="{FF2B5EF4-FFF2-40B4-BE49-F238E27FC236}">
                <a16:creationId xmlns:a16="http://schemas.microsoft.com/office/drawing/2014/main" id="{293529C0-1F81-9A40-AFBD-DBA737341067}"/>
              </a:ext>
            </a:extLst>
          </p:cNvPr>
          <p:cNvSpPr txBox="1">
            <a:spLocks/>
          </p:cNvSpPr>
          <p:nvPr/>
        </p:nvSpPr>
        <p:spPr>
          <a:xfrm>
            <a:off x="1295400" y="1139017"/>
            <a:ext cx="10058400" cy="1371600"/>
          </a:xfrm>
          <a:prstGeom prst="rect">
            <a:avLst/>
          </a:prstGeom>
        </p:spPr>
        <p:txBody>
          <a:bodyPr wrap="square" lIns="0" tIns="0" rIns="0" bIns="0">
            <a:normAutofit/>
          </a:bodyPr>
          <a:lstStyle>
            <a:lvl1pPr>
              <a:defRPr sz="4400" b="0" i="0">
                <a:solidFill>
                  <a:schemeClr val="tx1"/>
                </a:solidFill>
                <a:latin typeface="Arial"/>
                <a:ea typeface="+mj-ea"/>
                <a:cs typeface="Arial"/>
              </a:defRPr>
            </a:lvl1pPr>
          </a:lstStyle>
          <a:p>
            <a:r>
              <a:rPr lang="en-US" sz="3600" b="1" u="sng" kern="0" dirty="0">
                <a:solidFill>
                  <a:schemeClr val="bg2"/>
                </a:solidFill>
                <a:latin typeface="Garamond" panose="02020404030301010803" pitchFamily="18" charset="0"/>
              </a:rPr>
              <a:t>Temp.</a:t>
            </a:r>
          </a:p>
        </p:txBody>
      </p:sp>
      <p:sp>
        <p:nvSpPr>
          <p:cNvPr id="3" name="Rectangle 2">
            <a:extLst>
              <a:ext uri="{FF2B5EF4-FFF2-40B4-BE49-F238E27FC236}">
                <a16:creationId xmlns:a16="http://schemas.microsoft.com/office/drawing/2014/main" id="{2149E6AE-8093-0A4E-8F53-B22C048D2BE8}"/>
              </a:ext>
            </a:extLst>
          </p:cNvPr>
          <p:cNvSpPr/>
          <p:nvPr/>
        </p:nvSpPr>
        <p:spPr>
          <a:xfrm>
            <a:off x="3886200" y="3297810"/>
            <a:ext cx="457200" cy="5499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10710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C5BBF0F-701B-964B-8B4D-C53718EDB1B1}"/>
              </a:ext>
            </a:extLst>
          </p:cNvPr>
          <p:cNvGrpSpPr/>
          <p:nvPr/>
        </p:nvGrpSpPr>
        <p:grpSpPr>
          <a:xfrm>
            <a:off x="152400" y="0"/>
            <a:ext cx="1143000" cy="609600"/>
            <a:chOff x="184711" y="180200"/>
            <a:chExt cx="1143000" cy="609600"/>
          </a:xfrm>
        </p:grpSpPr>
        <p:sp>
          <p:nvSpPr>
            <p:cNvPr id="11" name="TextBox 10">
              <a:extLst>
                <a:ext uri="{FF2B5EF4-FFF2-40B4-BE49-F238E27FC236}">
                  <a16:creationId xmlns:a16="http://schemas.microsoft.com/office/drawing/2014/main" id="{7FF124E9-5A53-B94C-A618-C0280EA21839}"/>
                </a:ext>
              </a:extLst>
            </p:cNvPr>
            <p:cNvSpPr txBox="1"/>
            <p:nvPr/>
          </p:nvSpPr>
          <p:spPr>
            <a:xfrm>
              <a:off x="413311" y="180200"/>
              <a:ext cx="914400" cy="276999"/>
            </a:xfrm>
            <a:prstGeom prst="rect">
              <a:avLst/>
            </a:prstGeom>
            <a:noFill/>
          </p:spPr>
          <p:txBody>
            <a:bodyPr wrap="square" rtlCol="0">
              <a:spAutoFit/>
            </a:bodyPr>
            <a:lstStyle/>
            <a:p>
              <a:r>
                <a:rPr lang="en-US" sz="1200">
                  <a:latin typeface="Garamond" panose="02020404030301010803" pitchFamily="18" charset="0"/>
                </a:rPr>
                <a:t>BAS</a:t>
              </a:r>
            </a:p>
          </p:txBody>
        </p:sp>
        <p:sp>
          <p:nvSpPr>
            <p:cNvPr id="12" name="TextBox 11">
              <a:extLst>
                <a:ext uri="{FF2B5EF4-FFF2-40B4-BE49-F238E27FC236}">
                  <a16:creationId xmlns:a16="http://schemas.microsoft.com/office/drawing/2014/main" id="{CE523915-AC4B-1046-A1ED-2A9939081E11}"/>
                </a:ext>
              </a:extLst>
            </p:cNvPr>
            <p:cNvSpPr txBox="1"/>
            <p:nvPr/>
          </p:nvSpPr>
          <p:spPr>
            <a:xfrm>
              <a:off x="184711" y="420468"/>
              <a:ext cx="838200" cy="369332"/>
            </a:xfrm>
            <a:prstGeom prst="rect">
              <a:avLst/>
            </a:prstGeom>
            <a:noFill/>
          </p:spPr>
          <p:txBody>
            <a:bodyPr wrap="square" rtlCol="0">
              <a:spAutoFit/>
            </a:bodyPr>
            <a:lstStyle/>
            <a:p>
              <a:pPr algn="ctr"/>
              <a:r>
                <a:rPr lang="en-US">
                  <a:latin typeface="Garamond" panose="02020404030301010803" pitchFamily="18" charset="0"/>
                </a:rPr>
                <a:t>BFS</a:t>
              </a:r>
            </a:p>
          </p:txBody>
        </p:sp>
      </p:grpSp>
      <p:grpSp>
        <p:nvGrpSpPr>
          <p:cNvPr id="20" name="Group 19">
            <a:extLst>
              <a:ext uri="{FF2B5EF4-FFF2-40B4-BE49-F238E27FC236}">
                <a16:creationId xmlns:a16="http://schemas.microsoft.com/office/drawing/2014/main" id="{A743B86B-1091-B14E-A6FD-FD5443A64130}"/>
              </a:ext>
            </a:extLst>
          </p:cNvPr>
          <p:cNvGrpSpPr/>
          <p:nvPr/>
        </p:nvGrpSpPr>
        <p:grpSpPr>
          <a:xfrm>
            <a:off x="9372600" y="243038"/>
            <a:ext cx="2558489" cy="428323"/>
            <a:chOff x="9212595" y="364590"/>
            <a:chExt cx="2558489" cy="428323"/>
          </a:xfrm>
        </p:grpSpPr>
        <p:sp>
          <p:nvSpPr>
            <p:cNvPr id="21" name="object 4">
              <a:extLst>
                <a:ext uri="{FF2B5EF4-FFF2-40B4-BE49-F238E27FC236}">
                  <a16:creationId xmlns:a16="http://schemas.microsoft.com/office/drawing/2014/main" id="{E9CF30F1-9F3A-1549-A038-7415F797CA5F}"/>
                </a:ext>
              </a:extLst>
            </p:cNvPr>
            <p:cNvSpPr txBox="1"/>
            <p:nvPr/>
          </p:nvSpPr>
          <p:spPr>
            <a:xfrm>
              <a:off x="9954227" y="364590"/>
              <a:ext cx="1816857" cy="428322"/>
            </a:xfrm>
            <a:prstGeom prst="rect">
              <a:avLst/>
            </a:prstGeom>
            <a:solidFill>
              <a:srgbClr val="FFFFFF"/>
            </a:solidFill>
          </p:spPr>
          <p:txBody>
            <a:bodyPr vert="horz" wrap="square" lIns="0" tIns="53340" rIns="0" bIns="0" rtlCol="0">
              <a:spAutoFit/>
            </a:bodyPr>
            <a:lstStyle/>
            <a:p>
              <a:pPr marL="12700">
                <a:lnSpc>
                  <a:spcPct val="100000"/>
                </a:lnSpc>
                <a:spcBef>
                  <a:spcPts val="420"/>
                </a:spcBef>
              </a:pPr>
              <a:r>
                <a:rPr sz="900" b="1" spc="-160">
                  <a:solidFill>
                    <a:schemeClr val="bg2"/>
                  </a:solidFill>
                  <a:latin typeface="Arial"/>
                  <a:cs typeface="Arial"/>
                </a:rPr>
                <a:t>BFS  </a:t>
              </a:r>
              <a:r>
                <a:rPr sz="900" b="1" spc="-55">
                  <a:solidFill>
                    <a:schemeClr val="bg2"/>
                  </a:solidFill>
                  <a:latin typeface="Arial"/>
                  <a:cs typeface="Arial"/>
                </a:rPr>
                <a:t>– </a:t>
              </a:r>
              <a:r>
                <a:rPr sz="900" b="1" spc="-105">
                  <a:solidFill>
                    <a:schemeClr val="bg2"/>
                  </a:solidFill>
                  <a:latin typeface="Arial"/>
                  <a:cs typeface="Arial"/>
                </a:rPr>
                <a:t>Business  </a:t>
              </a:r>
              <a:r>
                <a:rPr sz="900" b="1" spc="-20">
                  <a:solidFill>
                    <a:schemeClr val="bg2"/>
                  </a:solidFill>
                  <a:latin typeface="Arial"/>
                  <a:cs typeface="Arial"/>
                </a:rPr>
                <a:t>&amp; </a:t>
              </a:r>
              <a:r>
                <a:rPr sz="900" b="1" spc="-75">
                  <a:solidFill>
                    <a:schemeClr val="bg2"/>
                  </a:solidFill>
                  <a:latin typeface="Arial"/>
                  <a:cs typeface="Arial"/>
                </a:rPr>
                <a:t>Financial</a:t>
              </a:r>
              <a:r>
                <a:rPr sz="900" b="1" spc="-85">
                  <a:solidFill>
                    <a:schemeClr val="bg2"/>
                  </a:solidFill>
                  <a:latin typeface="Arial"/>
                  <a:cs typeface="Arial"/>
                </a:rPr>
                <a:t> </a:t>
              </a:r>
              <a:r>
                <a:rPr sz="900" b="1" spc="-90">
                  <a:solidFill>
                    <a:schemeClr val="bg2"/>
                  </a:solidFill>
                  <a:latin typeface="Arial"/>
                  <a:cs typeface="Arial"/>
                </a:rPr>
                <a:t>Services</a:t>
              </a:r>
              <a:endParaRPr sz="900">
                <a:solidFill>
                  <a:schemeClr val="bg2"/>
                </a:solidFill>
                <a:latin typeface="Arial"/>
                <a:cs typeface="Arial"/>
              </a:endParaRPr>
            </a:p>
            <a:p>
              <a:pPr marL="12700">
                <a:lnSpc>
                  <a:spcPct val="100000"/>
                </a:lnSpc>
                <a:spcBef>
                  <a:spcPts val="215"/>
                </a:spcBef>
              </a:pPr>
              <a:r>
                <a:rPr sz="600" i="1" spc="-55">
                  <a:solidFill>
                    <a:schemeClr val="bg2"/>
                  </a:solidFill>
                  <a:latin typeface="Arial"/>
                  <a:cs typeface="Arial"/>
                </a:rPr>
                <a:t>A </a:t>
              </a:r>
              <a:r>
                <a:rPr sz="600" i="1" spc="-30">
                  <a:solidFill>
                    <a:schemeClr val="bg2"/>
                  </a:solidFill>
                  <a:latin typeface="Arial"/>
                  <a:cs typeface="Arial"/>
                </a:rPr>
                <a:t>Division </a:t>
              </a:r>
              <a:r>
                <a:rPr sz="600" i="1" spc="-10">
                  <a:solidFill>
                    <a:schemeClr val="bg2"/>
                  </a:solidFill>
                  <a:latin typeface="Arial"/>
                  <a:cs typeface="Arial"/>
                </a:rPr>
                <a:t>of </a:t>
              </a:r>
              <a:r>
                <a:rPr sz="600" i="1" spc="-55">
                  <a:solidFill>
                    <a:schemeClr val="bg2"/>
                  </a:solidFill>
                  <a:latin typeface="Arial"/>
                  <a:cs typeface="Arial"/>
                </a:rPr>
                <a:t>Business  </a:t>
              </a:r>
              <a:r>
                <a:rPr sz="600" i="1">
                  <a:solidFill>
                    <a:schemeClr val="bg2"/>
                  </a:solidFill>
                  <a:latin typeface="Arial"/>
                  <a:cs typeface="Arial"/>
                </a:rPr>
                <a:t>&amp; </a:t>
              </a:r>
              <a:r>
                <a:rPr sz="600" i="1" spc="-20">
                  <a:solidFill>
                    <a:schemeClr val="bg2"/>
                  </a:solidFill>
                  <a:latin typeface="Arial"/>
                  <a:cs typeface="Arial"/>
                </a:rPr>
                <a:t>Administration </a:t>
              </a:r>
              <a:r>
                <a:rPr sz="600" i="1" spc="-50">
                  <a:solidFill>
                    <a:schemeClr val="bg2"/>
                  </a:solidFill>
                  <a:latin typeface="Arial"/>
                  <a:cs typeface="Arial"/>
                </a:rPr>
                <a:t>Services</a:t>
              </a:r>
              <a:r>
                <a:rPr sz="600" i="1" spc="-45">
                  <a:solidFill>
                    <a:schemeClr val="bg2"/>
                  </a:solidFill>
                  <a:latin typeface="Arial"/>
                  <a:cs typeface="Arial"/>
                </a:rPr>
                <a:t> </a:t>
              </a:r>
              <a:r>
                <a:rPr sz="600" i="1" spc="-65">
                  <a:solidFill>
                    <a:schemeClr val="bg2"/>
                  </a:solidFill>
                  <a:latin typeface="Arial"/>
                  <a:cs typeface="Arial"/>
                </a:rPr>
                <a:t>(BAS)</a:t>
              </a:r>
              <a:endParaRPr lang="en-US" sz="600" i="1" spc="-65">
                <a:solidFill>
                  <a:schemeClr val="bg2"/>
                </a:solidFill>
                <a:latin typeface="Arial"/>
                <a:cs typeface="Arial"/>
              </a:endParaRPr>
            </a:p>
            <a:p>
              <a:pPr marL="12700">
                <a:lnSpc>
                  <a:spcPct val="100000"/>
                </a:lnSpc>
                <a:spcBef>
                  <a:spcPts val="215"/>
                </a:spcBef>
              </a:pPr>
              <a:endParaRPr sz="600">
                <a:latin typeface="Arial"/>
                <a:cs typeface="Arial"/>
              </a:endParaRPr>
            </a:p>
          </p:txBody>
        </p:sp>
        <p:pic>
          <p:nvPicPr>
            <p:cNvPr id="22" name="Picture 21">
              <a:extLst>
                <a:ext uri="{FF2B5EF4-FFF2-40B4-BE49-F238E27FC236}">
                  <a16:creationId xmlns:a16="http://schemas.microsoft.com/office/drawing/2014/main" id="{4264052D-5A29-0E4B-AB7D-2C23156DC5FF}"/>
                </a:ext>
              </a:extLst>
            </p:cNvPr>
            <p:cNvPicPr>
              <a:picLocks noChangeAspect="1"/>
            </p:cNvPicPr>
            <p:nvPr/>
          </p:nvPicPr>
          <p:blipFill>
            <a:blip r:embed="rId2"/>
            <a:stretch>
              <a:fillRect/>
            </a:stretch>
          </p:blipFill>
          <p:spPr>
            <a:xfrm>
              <a:off x="9212595" y="364591"/>
              <a:ext cx="741632" cy="428322"/>
            </a:xfrm>
            <a:prstGeom prst="rect">
              <a:avLst/>
            </a:prstGeom>
          </p:spPr>
        </p:pic>
      </p:grpSp>
      <p:sp>
        <p:nvSpPr>
          <p:cNvPr id="49" name="Title 1">
            <a:extLst>
              <a:ext uri="{FF2B5EF4-FFF2-40B4-BE49-F238E27FC236}">
                <a16:creationId xmlns:a16="http://schemas.microsoft.com/office/drawing/2014/main" id="{25DA64BF-D57F-4841-86AF-78A3F39ACB30}"/>
              </a:ext>
            </a:extLst>
          </p:cNvPr>
          <p:cNvSpPr txBox="1">
            <a:spLocks/>
          </p:cNvSpPr>
          <p:nvPr/>
        </p:nvSpPr>
        <p:spPr>
          <a:xfrm>
            <a:off x="1295400" y="250263"/>
            <a:ext cx="10058400" cy="1371600"/>
          </a:xfrm>
          <a:prstGeom prst="rect">
            <a:avLst/>
          </a:prstGeom>
        </p:spPr>
        <p:txBody>
          <a:bodyPr wrap="square" lIns="0" tIns="0" rIns="0" bIns="0">
            <a:normAutofit/>
          </a:bodyPr>
          <a:lstStyle>
            <a:lvl1pPr>
              <a:defRPr sz="4400" b="0" i="0">
                <a:solidFill>
                  <a:schemeClr val="tx1"/>
                </a:solidFill>
                <a:latin typeface="Arial"/>
                <a:ea typeface="+mj-ea"/>
                <a:cs typeface="Arial"/>
              </a:defRPr>
            </a:lvl1pPr>
          </a:lstStyle>
          <a:p>
            <a:r>
              <a:rPr lang="en-US" sz="4000" b="1" kern="0" dirty="0">
                <a:solidFill>
                  <a:schemeClr val="bg2"/>
                </a:solidFill>
                <a:latin typeface="Garamond" panose="02020404030301010803" pitchFamily="18" charset="0"/>
              </a:rPr>
              <a:t>Service(s) </a:t>
            </a:r>
            <a:r>
              <a:rPr lang="en-US" sz="4000" kern="0" dirty="0">
                <a:solidFill>
                  <a:schemeClr val="bg2"/>
                </a:solidFill>
                <a:latin typeface="Garamond" panose="02020404030301010803" pitchFamily="18" charset="0"/>
              </a:rPr>
              <a:t>| Example 3 </a:t>
            </a:r>
            <a:r>
              <a:rPr lang="en-US" sz="4000" i="1" kern="0" dirty="0" smtClean="0">
                <a:solidFill>
                  <a:schemeClr val="bg2"/>
                </a:solidFill>
                <a:latin typeface="Garamond" panose="02020404030301010803" pitchFamily="18" charset="0"/>
              </a:rPr>
              <a:t>Sample Quiz</a:t>
            </a:r>
            <a:endParaRPr lang="en-US" sz="4000" b="1" i="1" kern="0" dirty="0">
              <a:solidFill>
                <a:schemeClr val="bg2"/>
              </a:solidFill>
              <a:latin typeface="Garamond" panose="02020404030301010803" pitchFamily="18" charset="0"/>
            </a:endParaRPr>
          </a:p>
        </p:txBody>
      </p:sp>
      <p:pic>
        <p:nvPicPr>
          <p:cNvPr id="30" name="Picture 29" descr="A screenshot of a cell phone&#10;&#10;Description automatically generated">
            <a:extLst>
              <a:ext uri="{FF2B5EF4-FFF2-40B4-BE49-F238E27FC236}">
                <a16:creationId xmlns:a16="http://schemas.microsoft.com/office/drawing/2014/main" id="{BF13ABE3-83B4-8A42-AA70-810409DA0AB9}"/>
              </a:ext>
            </a:extLst>
          </p:cNvPr>
          <p:cNvPicPr/>
          <p:nvPr/>
        </p:nvPicPr>
        <p:blipFill>
          <a:blip r:embed="rId3">
            <a:extLst>
              <a:ext uri="{28A0092B-C50C-407E-A947-70E740481C1C}">
                <a14:useLocalDpi xmlns:a14="http://schemas.microsoft.com/office/drawing/2010/main" val="0"/>
              </a:ext>
            </a:extLst>
          </a:blip>
          <a:stretch>
            <a:fillRect/>
          </a:stretch>
        </p:blipFill>
        <p:spPr>
          <a:xfrm>
            <a:off x="1676400" y="1872126"/>
            <a:ext cx="8077200" cy="46904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1" name="Text Box 14">
            <a:extLst>
              <a:ext uri="{FF2B5EF4-FFF2-40B4-BE49-F238E27FC236}">
                <a16:creationId xmlns:a16="http://schemas.microsoft.com/office/drawing/2014/main" id="{B0066D66-364A-BA4D-86BF-5DF3699CF822}"/>
              </a:ext>
            </a:extLst>
          </p:cNvPr>
          <p:cNvSpPr txBox="1"/>
          <p:nvPr/>
        </p:nvSpPr>
        <p:spPr>
          <a:xfrm>
            <a:off x="2875650" y="1974328"/>
            <a:ext cx="538110" cy="35057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endParaRPr lang="en-US" sz="1200" b="1" dirty="0">
              <a:solidFill>
                <a:schemeClr val="tx2"/>
              </a:solidFill>
              <a:effectLst/>
              <a:latin typeface="+mj-lt"/>
              <a:ea typeface="Times New Roman" panose="02020603050405020304" pitchFamily="18" charset="0"/>
            </a:endParaRPr>
          </a:p>
        </p:txBody>
      </p:sp>
      <p:sp>
        <p:nvSpPr>
          <p:cNvPr id="32" name="Text Box 16">
            <a:extLst>
              <a:ext uri="{FF2B5EF4-FFF2-40B4-BE49-F238E27FC236}">
                <a16:creationId xmlns:a16="http://schemas.microsoft.com/office/drawing/2014/main" id="{43CAB68E-0192-3D44-99EB-0F298B674EE6}"/>
              </a:ext>
            </a:extLst>
          </p:cNvPr>
          <p:cNvSpPr txBox="1"/>
          <p:nvPr/>
        </p:nvSpPr>
        <p:spPr>
          <a:xfrm>
            <a:off x="2863786" y="5123630"/>
            <a:ext cx="666768" cy="30401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endParaRPr lang="en-US" sz="1200" b="1" dirty="0">
              <a:solidFill>
                <a:schemeClr val="tx2"/>
              </a:solidFill>
              <a:effectLst/>
              <a:latin typeface="+mj-lt"/>
              <a:ea typeface="Times New Roman" panose="02020603050405020304" pitchFamily="18" charset="0"/>
            </a:endParaRPr>
          </a:p>
        </p:txBody>
      </p:sp>
      <p:sp>
        <p:nvSpPr>
          <p:cNvPr id="35" name="Text Box 19">
            <a:extLst>
              <a:ext uri="{FF2B5EF4-FFF2-40B4-BE49-F238E27FC236}">
                <a16:creationId xmlns:a16="http://schemas.microsoft.com/office/drawing/2014/main" id="{E3305E11-0F83-6E44-990D-9F812B4E387D}"/>
              </a:ext>
            </a:extLst>
          </p:cNvPr>
          <p:cNvSpPr txBox="1"/>
          <p:nvPr/>
        </p:nvSpPr>
        <p:spPr>
          <a:xfrm>
            <a:off x="2865496" y="2765981"/>
            <a:ext cx="6005512" cy="1914326"/>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endParaRPr lang="en-US" sz="1200" b="1" dirty="0">
              <a:solidFill>
                <a:schemeClr val="tx2">
                  <a:lumMod val="75000"/>
                </a:schemeClr>
              </a:solidFill>
              <a:latin typeface="+mj-lt"/>
              <a:ea typeface="Times New Roman" panose="02020603050405020304" pitchFamily="18" charset="0"/>
            </a:endParaRPr>
          </a:p>
        </p:txBody>
      </p:sp>
      <p:sp>
        <p:nvSpPr>
          <p:cNvPr id="5" name="TextBox 4">
            <a:extLst>
              <a:ext uri="{FF2B5EF4-FFF2-40B4-BE49-F238E27FC236}">
                <a16:creationId xmlns:a16="http://schemas.microsoft.com/office/drawing/2014/main" id="{994F924B-F030-E440-998F-3860A781A780}"/>
              </a:ext>
            </a:extLst>
          </p:cNvPr>
          <p:cNvSpPr txBox="1"/>
          <p:nvPr/>
        </p:nvSpPr>
        <p:spPr>
          <a:xfrm>
            <a:off x="2863786" y="2359223"/>
            <a:ext cx="1196622" cy="338554"/>
          </a:xfrm>
          <a:prstGeom prst="rect">
            <a:avLst/>
          </a:prstGeom>
          <a:solidFill>
            <a:schemeClr val="bg1"/>
          </a:solidFill>
        </p:spPr>
        <p:txBody>
          <a:bodyPr wrap="square" rtlCol="0">
            <a:spAutoFit/>
          </a:bodyPr>
          <a:lstStyle/>
          <a:p>
            <a:endParaRPr lang="en-US" sz="1600" b="1" dirty="0">
              <a:solidFill>
                <a:schemeClr val="tx2"/>
              </a:solidFill>
            </a:endParaRPr>
          </a:p>
        </p:txBody>
      </p:sp>
      <p:sp>
        <p:nvSpPr>
          <p:cNvPr id="36" name="Title 1">
            <a:extLst>
              <a:ext uri="{FF2B5EF4-FFF2-40B4-BE49-F238E27FC236}">
                <a16:creationId xmlns:a16="http://schemas.microsoft.com/office/drawing/2014/main" id="{9B7D3624-9CCB-3E43-9D16-CB0095BAB0F9}"/>
              </a:ext>
            </a:extLst>
          </p:cNvPr>
          <p:cNvSpPr txBox="1">
            <a:spLocks/>
          </p:cNvSpPr>
          <p:nvPr/>
        </p:nvSpPr>
        <p:spPr>
          <a:xfrm>
            <a:off x="1295400" y="1139017"/>
            <a:ext cx="10058400" cy="1371600"/>
          </a:xfrm>
          <a:prstGeom prst="rect">
            <a:avLst/>
          </a:prstGeom>
        </p:spPr>
        <p:txBody>
          <a:bodyPr wrap="square" lIns="0" tIns="0" rIns="0" bIns="0">
            <a:normAutofit/>
          </a:bodyPr>
          <a:lstStyle>
            <a:lvl1pPr>
              <a:defRPr sz="4400" b="0" i="0">
                <a:solidFill>
                  <a:schemeClr val="tx1"/>
                </a:solidFill>
                <a:latin typeface="Arial"/>
                <a:ea typeface="+mj-ea"/>
                <a:cs typeface="Arial"/>
              </a:defRPr>
            </a:lvl1pPr>
          </a:lstStyle>
          <a:p>
            <a:r>
              <a:rPr lang="en-US" sz="3600" b="1" u="sng" kern="0" dirty="0">
                <a:solidFill>
                  <a:schemeClr val="bg2"/>
                </a:solidFill>
                <a:latin typeface="Garamond" panose="02020404030301010803" pitchFamily="18" charset="0"/>
              </a:rPr>
              <a:t>Temp.</a:t>
            </a:r>
          </a:p>
        </p:txBody>
      </p:sp>
    </p:spTree>
    <p:extLst>
      <p:ext uri="{BB962C8B-B14F-4D97-AF65-F5344CB8AC3E}">
        <p14:creationId xmlns:p14="http://schemas.microsoft.com/office/powerpoint/2010/main" val="23500929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C5BBF0F-701B-964B-8B4D-C53718EDB1B1}"/>
              </a:ext>
            </a:extLst>
          </p:cNvPr>
          <p:cNvGrpSpPr/>
          <p:nvPr/>
        </p:nvGrpSpPr>
        <p:grpSpPr>
          <a:xfrm>
            <a:off x="152400" y="0"/>
            <a:ext cx="1143000" cy="609600"/>
            <a:chOff x="184711" y="180200"/>
            <a:chExt cx="1143000" cy="609600"/>
          </a:xfrm>
        </p:grpSpPr>
        <p:sp>
          <p:nvSpPr>
            <p:cNvPr id="11" name="TextBox 10">
              <a:extLst>
                <a:ext uri="{FF2B5EF4-FFF2-40B4-BE49-F238E27FC236}">
                  <a16:creationId xmlns:a16="http://schemas.microsoft.com/office/drawing/2014/main" id="{7FF124E9-5A53-B94C-A618-C0280EA21839}"/>
                </a:ext>
              </a:extLst>
            </p:cNvPr>
            <p:cNvSpPr txBox="1"/>
            <p:nvPr/>
          </p:nvSpPr>
          <p:spPr>
            <a:xfrm>
              <a:off x="413311" y="180200"/>
              <a:ext cx="914400" cy="276999"/>
            </a:xfrm>
            <a:prstGeom prst="rect">
              <a:avLst/>
            </a:prstGeom>
            <a:noFill/>
          </p:spPr>
          <p:txBody>
            <a:bodyPr wrap="square" rtlCol="0">
              <a:spAutoFit/>
            </a:bodyPr>
            <a:lstStyle/>
            <a:p>
              <a:r>
                <a:rPr lang="en-US" sz="1200">
                  <a:latin typeface="Garamond" panose="02020404030301010803" pitchFamily="18" charset="0"/>
                </a:rPr>
                <a:t>BAS</a:t>
              </a:r>
            </a:p>
          </p:txBody>
        </p:sp>
        <p:sp>
          <p:nvSpPr>
            <p:cNvPr id="12" name="TextBox 11">
              <a:extLst>
                <a:ext uri="{FF2B5EF4-FFF2-40B4-BE49-F238E27FC236}">
                  <a16:creationId xmlns:a16="http://schemas.microsoft.com/office/drawing/2014/main" id="{CE523915-AC4B-1046-A1ED-2A9939081E11}"/>
                </a:ext>
              </a:extLst>
            </p:cNvPr>
            <p:cNvSpPr txBox="1"/>
            <p:nvPr/>
          </p:nvSpPr>
          <p:spPr>
            <a:xfrm>
              <a:off x="184711" y="420468"/>
              <a:ext cx="838200" cy="369332"/>
            </a:xfrm>
            <a:prstGeom prst="rect">
              <a:avLst/>
            </a:prstGeom>
            <a:noFill/>
          </p:spPr>
          <p:txBody>
            <a:bodyPr wrap="square" rtlCol="0">
              <a:spAutoFit/>
            </a:bodyPr>
            <a:lstStyle/>
            <a:p>
              <a:pPr algn="ctr"/>
              <a:r>
                <a:rPr lang="en-US">
                  <a:latin typeface="Garamond" panose="02020404030301010803" pitchFamily="18" charset="0"/>
                </a:rPr>
                <a:t>BFS</a:t>
              </a:r>
            </a:p>
          </p:txBody>
        </p:sp>
      </p:grpSp>
      <p:grpSp>
        <p:nvGrpSpPr>
          <p:cNvPr id="20" name="Group 19">
            <a:extLst>
              <a:ext uri="{FF2B5EF4-FFF2-40B4-BE49-F238E27FC236}">
                <a16:creationId xmlns:a16="http://schemas.microsoft.com/office/drawing/2014/main" id="{A743B86B-1091-B14E-A6FD-FD5443A64130}"/>
              </a:ext>
            </a:extLst>
          </p:cNvPr>
          <p:cNvGrpSpPr/>
          <p:nvPr/>
        </p:nvGrpSpPr>
        <p:grpSpPr>
          <a:xfrm>
            <a:off x="9372600" y="243038"/>
            <a:ext cx="2558489" cy="428323"/>
            <a:chOff x="9212595" y="364590"/>
            <a:chExt cx="2558489" cy="428323"/>
          </a:xfrm>
        </p:grpSpPr>
        <p:sp>
          <p:nvSpPr>
            <p:cNvPr id="21" name="object 4">
              <a:extLst>
                <a:ext uri="{FF2B5EF4-FFF2-40B4-BE49-F238E27FC236}">
                  <a16:creationId xmlns:a16="http://schemas.microsoft.com/office/drawing/2014/main" id="{E9CF30F1-9F3A-1549-A038-7415F797CA5F}"/>
                </a:ext>
              </a:extLst>
            </p:cNvPr>
            <p:cNvSpPr txBox="1"/>
            <p:nvPr/>
          </p:nvSpPr>
          <p:spPr>
            <a:xfrm>
              <a:off x="9954227" y="364590"/>
              <a:ext cx="1816857" cy="428322"/>
            </a:xfrm>
            <a:prstGeom prst="rect">
              <a:avLst/>
            </a:prstGeom>
            <a:solidFill>
              <a:srgbClr val="FFFFFF"/>
            </a:solidFill>
          </p:spPr>
          <p:txBody>
            <a:bodyPr vert="horz" wrap="square" lIns="0" tIns="53340" rIns="0" bIns="0" rtlCol="0">
              <a:spAutoFit/>
            </a:bodyPr>
            <a:lstStyle/>
            <a:p>
              <a:pPr marL="12700">
                <a:lnSpc>
                  <a:spcPct val="100000"/>
                </a:lnSpc>
                <a:spcBef>
                  <a:spcPts val="420"/>
                </a:spcBef>
              </a:pPr>
              <a:r>
                <a:rPr sz="900" b="1" spc="-160">
                  <a:solidFill>
                    <a:schemeClr val="bg2"/>
                  </a:solidFill>
                  <a:latin typeface="Arial"/>
                  <a:cs typeface="Arial"/>
                </a:rPr>
                <a:t>BFS  </a:t>
              </a:r>
              <a:r>
                <a:rPr sz="900" b="1" spc="-55">
                  <a:solidFill>
                    <a:schemeClr val="bg2"/>
                  </a:solidFill>
                  <a:latin typeface="Arial"/>
                  <a:cs typeface="Arial"/>
                </a:rPr>
                <a:t>– </a:t>
              </a:r>
              <a:r>
                <a:rPr sz="900" b="1" spc="-105">
                  <a:solidFill>
                    <a:schemeClr val="bg2"/>
                  </a:solidFill>
                  <a:latin typeface="Arial"/>
                  <a:cs typeface="Arial"/>
                </a:rPr>
                <a:t>Business  </a:t>
              </a:r>
              <a:r>
                <a:rPr sz="900" b="1" spc="-20">
                  <a:solidFill>
                    <a:schemeClr val="bg2"/>
                  </a:solidFill>
                  <a:latin typeface="Arial"/>
                  <a:cs typeface="Arial"/>
                </a:rPr>
                <a:t>&amp; </a:t>
              </a:r>
              <a:r>
                <a:rPr sz="900" b="1" spc="-75">
                  <a:solidFill>
                    <a:schemeClr val="bg2"/>
                  </a:solidFill>
                  <a:latin typeface="Arial"/>
                  <a:cs typeface="Arial"/>
                </a:rPr>
                <a:t>Financial</a:t>
              </a:r>
              <a:r>
                <a:rPr sz="900" b="1" spc="-85">
                  <a:solidFill>
                    <a:schemeClr val="bg2"/>
                  </a:solidFill>
                  <a:latin typeface="Arial"/>
                  <a:cs typeface="Arial"/>
                </a:rPr>
                <a:t> </a:t>
              </a:r>
              <a:r>
                <a:rPr sz="900" b="1" spc="-90">
                  <a:solidFill>
                    <a:schemeClr val="bg2"/>
                  </a:solidFill>
                  <a:latin typeface="Arial"/>
                  <a:cs typeface="Arial"/>
                </a:rPr>
                <a:t>Services</a:t>
              </a:r>
              <a:endParaRPr sz="900">
                <a:solidFill>
                  <a:schemeClr val="bg2"/>
                </a:solidFill>
                <a:latin typeface="Arial"/>
                <a:cs typeface="Arial"/>
              </a:endParaRPr>
            </a:p>
            <a:p>
              <a:pPr marL="12700">
                <a:lnSpc>
                  <a:spcPct val="100000"/>
                </a:lnSpc>
                <a:spcBef>
                  <a:spcPts val="215"/>
                </a:spcBef>
              </a:pPr>
              <a:r>
                <a:rPr sz="600" i="1" spc="-55">
                  <a:solidFill>
                    <a:schemeClr val="bg2"/>
                  </a:solidFill>
                  <a:latin typeface="Arial"/>
                  <a:cs typeface="Arial"/>
                </a:rPr>
                <a:t>A </a:t>
              </a:r>
              <a:r>
                <a:rPr sz="600" i="1" spc="-30">
                  <a:solidFill>
                    <a:schemeClr val="bg2"/>
                  </a:solidFill>
                  <a:latin typeface="Arial"/>
                  <a:cs typeface="Arial"/>
                </a:rPr>
                <a:t>Division </a:t>
              </a:r>
              <a:r>
                <a:rPr sz="600" i="1" spc="-10">
                  <a:solidFill>
                    <a:schemeClr val="bg2"/>
                  </a:solidFill>
                  <a:latin typeface="Arial"/>
                  <a:cs typeface="Arial"/>
                </a:rPr>
                <a:t>of </a:t>
              </a:r>
              <a:r>
                <a:rPr sz="600" i="1" spc="-55">
                  <a:solidFill>
                    <a:schemeClr val="bg2"/>
                  </a:solidFill>
                  <a:latin typeface="Arial"/>
                  <a:cs typeface="Arial"/>
                </a:rPr>
                <a:t>Business  </a:t>
              </a:r>
              <a:r>
                <a:rPr sz="600" i="1">
                  <a:solidFill>
                    <a:schemeClr val="bg2"/>
                  </a:solidFill>
                  <a:latin typeface="Arial"/>
                  <a:cs typeface="Arial"/>
                </a:rPr>
                <a:t>&amp; </a:t>
              </a:r>
              <a:r>
                <a:rPr sz="600" i="1" spc="-20">
                  <a:solidFill>
                    <a:schemeClr val="bg2"/>
                  </a:solidFill>
                  <a:latin typeface="Arial"/>
                  <a:cs typeface="Arial"/>
                </a:rPr>
                <a:t>Administration </a:t>
              </a:r>
              <a:r>
                <a:rPr sz="600" i="1" spc="-50">
                  <a:solidFill>
                    <a:schemeClr val="bg2"/>
                  </a:solidFill>
                  <a:latin typeface="Arial"/>
                  <a:cs typeface="Arial"/>
                </a:rPr>
                <a:t>Services</a:t>
              </a:r>
              <a:r>
                <a:rPr sz="600" i="1" spc="-45">
                  <a:solidFill>
                    <a:schemeClr val="bg2"/>
                  </a:solidFill>
                  <a:latin typeface="Arial"/>
                  <a:cs typeface="Arial"/>
                </a:rPr>
                <a:t> </a:t>
              </a:r>
              <a:r>
                <a:rPr sz="600" i="1" spc="-65">
                  <a:solidFill>
                    <a:schemeClr val="bg2"/>
                  </a:solidFill>
                  <a:latin typeface="Arial"/>
                  <a:cs typeface="Arial"/>
                </a:rPr>
                <a:t>(BAS)</a:t>
              </a:r>
              <a:endParaRPr lang="en-US" sz="600" i="1" spc="-65">
                <a:solidFill>
                  <a:schemeClr val="bg2"/>
                </a:solidFill>
                <a:latin typeface="Arial"/>
                <a:cs typeface="Arial"/>
              </a:endParaRPr>
            </a:p>
            <a:p>
              <a:pPr marL="12700">
                <a:lnSpc>
                  <a:spcPct val="100000"/>
                </a:lnSpc>
                <a:spcBef>
                  <a:spcPts val="215"/>
                </a:spcBef>
              </a:pPr>
              <a:endParaRPr sz="600">
                <a:latin typeface="Arial"/>
                <a:cs typeface="Arial"/>
              </a:endParaRPr>
            </a:p>
          </p:txBody>
        </p:sp>
        <p:pic>
          <p:nvPicPr>
            <p:cNvPr id="22" name="Picture 21">
              <a:extLst>
                <a:ext uri="{FF2B5EF4-FFF2-40B4-BE49-F238E27FC236}">
                  <a16:creationId xmlns:a16="http://schemas.microsoft.com/office/drawing/2014/main" id="{4264052D-5A29-0E4B-AB7D-2C23156DC5FF}"/>
                </a:ext>
              </a:extLst>
            </p:cNvPr>
            <p:cNvPicPr>
              <a:picLocks noChangeAspect="1"/>
            </p:cNvPicPr>
            <p:nvPr/>
          </p:nvPicPr>
          <p:blipFill>
            <a:blip r:embed="rId2"/>
            <a:stretch>
              <a:fillRect/>
            </a:stretch>
          </p:blipFill>
          <p:spPr>
            <a:xfrm>
              <a:off x="9212595" y="364591"/>
              <a:ext cx="741632" cy="428322"/>
            </a:xfrm>
            <a:prstGeom prst="rect">
              <a:avLst/>
            </a:prstGeom>
          </p:spPr>
        </p:pic>
      </p:grpSp>
      <p:sp>
        <p:nvSpPr>
          <p:cNvPr id="49" name="Title 1">
            <a:extLst>
              <a:ext uri="{FF2B5EF4-FFF2-40B4-BE49-F238E27FC236}">
                <a16:creationId xmlns:a16="http://schemas.microsoft.com/office/drawing/2014/main" id="{25DA64BF-D57F-4841-86AF-78A3F39ACB30}"/>
              </a:ext>
            </a:extLst>
          </p:cNvPr>
          <p:cNvSpPr txBox="1">
            <a:spLocks/>
          </p:cNvSpPr>
          <p:nvPr/>
        </p:nvSpPr>
        <p:spPr>
          <a:xfrm>
            <a:off x="1295400" y="250263"/>
            <a:ext cx="10058400" cy="1371600"/>
          </a:xfrm>
          <a:prstGeom prst="rect">
            <a:avLst/>
          </a:prstGeom>
        </p:spPr>
        <p:txBody>
          <a:bodyPr wrap="square" lIns="0" tIns="0" rIns="0" bIns="0">
            <a:normAutofit/>
          </a:bodyPr>
          <a:lstStyle>
            <a:lvl1pPr>
              <a:defRPr sz="4400" b="0" i="0">
                <a:solidFill>
                  <a:schemeClr val="tx1"/>
                </a:solidFill>
                <a:latin typeface="Arial"/>
                <a:ea typeface="+mj-ea"/>
                <a:cs typeface="Arial"/>
              </a:defRPr>
            </a:lvl1pPr>
          </a:lstStyle>
          <a:p>
            <a:r>
              <a:rPr lang="en-US" sz="4000" b="1" kern="0" dirty="0">
                <a:solidFill>
                  <a:schemeClr val="bg2"/>
                </a:solidFill>
                <a:latin typeface="Garamond" panose="02020404030301010803" pitchFamily="18" charset="0"/>
              </a:rPr>
              <a:t>Service(s) </a:t>
            </a:r>
            <a:r>
              <a:rPr lang="en-US" sz="4000" kern="0" dirty="0">
                <a:solidFill>
                  <a:schemeClr val="bg2"/>
                </a:solidFill>
                <a:latin typeface="Garamond" panose="02020404030301010803" pitchFamily="18" charset="0"/>
              </a:rPr>
              <a:t>| Example 3 </a:t>
            </a:r>
            <a:r>
              <a:rPr lang="en-US" sz="4000" i="1" kern="0" dirty="0" smtClean="0">
                <a:solidFill>
                  <a:schemeClr val="bg2"/>
                </a:solidFill>
                <a:latin typeface="Garamond" panose="02020404030301010803" pitchFamily="18" charset="0"/>
              </a:rPr>
              <a:t>Sample Answer</a:t>
            </a:r>
            <a:endParaRPr lang="en-US" sz="4000" b="1" i="1" kern="0" dirty="0">
              <a:solidFill>
                <a:schemeClr val="bg2"/>
              </a:solidFill>
              <a:latin typeface="Garamond" panose="02020404030301010803" pitchFamily="18" charset="0"/>
            </a:endParaRPr>
          </a:p>
        </p:txBody>
      </p:sp>
      <p:pic>
        <p:nvPicPr>
          <p:cNvPr id="30" name="Picture 29" descr="A screenshot of a cell phone&#10;&#10;Description automatically generated">
            <a:extLst>
              <a:ext uri="{FF2B5EF4-FFF2-40B4-BE49-F238E27FC236}">
                <a16:creationId xmlns:a16="http://schemas.microsoft.com/office/drawing/2014/main" id="{BF13ABE3-83B4-8A42-AA70-810409DA0AB9}"/>
              </a:ext>
            </a:extLst>
          </p:cNvPr>
          <p:cNvPicPr/>
          <p:nvPr/>
        </p:nvPicPr>
        <p:blipFill>
          <a:blip r:embed="rId3">
            <a:extLst>
              <a:ext uri="{28A0092B-C50C-407E-A947-70E740481C1C}">
                <a14:useLocalDpi xmlns:a14="http://schemas.microsoft.com/office/drawing/2010/main" val="0"/>
              </a:ext>
            </a:extLst>
          </a:blip>
          <a:stretch>
            <a:fillRect/>
          </a:stretch>
        </p:blipFill>
        <p:spPr>
          <a:xfrm>
            <a:off x="1676400" y="1872126"/>
            <a:ext cx="8077200" cy="46904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1" name="Text Box 14">
            <a:extLst>
              <a:ext uri="{FF2B5EF4-FFF2-40B4-BE49-F238E27FC236}">
                <a16:creationId xmlns:a16="http://schemas.microsoft.com/office/drawing/2014/main" id="{B0066D66-364A-BA4D-86BF-5DF3699CF822}"/>
              </a:ext>
            </a:extLst>
          </p:cNvPr>
          <p:cNvSpPr txBox="1"/>
          <p:nvPr/>
        </p:nvSpPr>
        <p:spPr>
          <a:xfrm>
            <a:off x="2875650" y="1974328"/>
            <a:ext cx="538110" cy="35057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b="1" dirty="0">
                <a:solidFill>
                  <a:schemeClr val="tx2"/>
                </a:solidFill>
                <a:effectLst/>
                <a:latin typeface="+mj-lt"/>
                <a:ea typeface="Times New Roman" panose="02020603050405020304" pitchFamily="18" charset="0"/>
              </a:rPr>
              <a:t>159.5</a:t>
            </a:r>
          </a:p>
        </p:txBody>
      </p:sp>
      <p:sp>
        <p:nvSpPr>
          <p:cNvPr id="32" name="Text Box 16">
            <a:extLst>
              <a:ext uri="{FF2B5EF4-FFF2-40B4-BE49-F238E27FC236}">
                <a16:creationId xmlns:a16="http://schemas.microsoft.com/office/drawing/2014/main" id="{43CAB68E-0192-3D44-99EB-0F298B674EE6}"/>
              </a:ext>
            </a:extLst>
          </p:cNvPr>
          <p:cNvSpPr txBox="1"/>
          <p:nvPr/>
        </p:nvSpPr>
        <p:spPr>
          <a:xfrm>
            <a:off x="2863786" y="5123630"/>
            <a:ext cx="666768" cy="30401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b="1" dirty="0">
                <a:solidFill>
                  <a:schemeClr val="tx2"/>
                </a:solidFill>
                <a:latin typeface="+mj-lt"/>
                <a:ea typeface="Times New Roman" panose="02020603050405020304" pitchFamily="18" charset="0"/>
              </a:rPr>
              <a:t>30</a:t>
            </a:r>
            <a:r>
              <a:rPr lang="en-US" sz="1200" b="1" dirty="0">
                <a:solidFill>
                  <a:schemeClr val="tx2"/>
                </a:solidFill>
                <a:effectLst/>
                <a:latin typeface="+mj-lt"/>
                <a:ea typeface="Times New Roman" panose="02020603050405020304" pitchFamily="18" charset="0"/>
              </a:rPr>
              <a:t>.24</a:t>
            </a:r>
          </a:p>
        </p:txBody>
      </p:sp>
      <p:sp>
        <p:nvSpPr>
          <p:cNvPr id="33" name="Text Box 17">
            <a:extLst>
              <a:ext uri="{FF2B5EF4-FFF2-40B4-BE49-F238E27FC236}">
                <a16:creationId xmlns:a16="http://schemas.microsoft.com/office/drawing/2014/main" id="{EA09681C-DECD-3D4F-9380-DA823B707E5E}"/>
              </a:ext>
            </a:extLst>
          </p:cNvPr>
          <p:cNvSpPr txBox="1"/>
          <p:nvPr/>
        </p:nvSpPr>
        <p:spPr>
          <a:xfrm>
            <a:off x="2875144" y="5824891"/>
            <a:ext cx="1514926" cy="30401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b="1" dirty="0">
                <a:solidFill>
                  <a:schemeClr val="tx2"/>
                </a:solidFill>
                <a:latin typeface="+mj-lt"/>
                <a:ea typeface="Times New Roman" panose="02020603050405020304" pitchFamily="18" charset="0"/>
              </a:rPr>
              <a:t>01</a:t>
            </a:r>
            <a:r>
              <a:rPr lang="en-US" sz="1200" b="1" dirty="0">
                <a:solidFill>
                  <a:schemeClr val="tx2"/>
                </a:solidFill>
                <a:effectLst/>
                <a:latin typeface="+mj-lt"/>
                <a:ea typeface="Times New Roman" panose="02020603050405020304" pitchFamily="18" charset="0"/>
              </a:rPr>
              <a:t>/30/2019</a:t>
            </a:r>
          </a:p>
        </p:txBody>
      </p:sp>
      <p:sp>
        <p:nvSpPr>
          <p:cNvPr id="34" name="Text Box 18">
            <a:extLst>
              <a:ext uri="{FF2B5EF4-FFF2-40B4-BE49-F238E27FC236}">
                <a16:creationId xmlns:a16="http://schemas.microsoft.com/office/drawing/2014/main" id="{BD59AF4E-9965-2847-BC85-2C96EA3AF651}"/>
              </a:ext>
            </a:extLst>
          </p:cNvPr>
          <p:cNvSpPr txBox="1"/>
          <p:nvPr/>
        </p:nvSpPr>
        <p:spPr>
          <a:xfrm>
            <a:off x="2865496" y="4749961"/>
            <a:ext cx="1524574" cy="30401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b="1" dirty="0">
                <a:solidFill>
                  <a:schemeClr val="tx2"/>
                </a:solidFill>
                <a:effectLst/>
                <a:latin typeface="+mj-lt"/>
                <a:ea typeface="Times New Roman" panose="02020603050405020304" pitchFamily="18" charset="0"/>
              </a:rPr>
              <a:t>SVC</a:t>
            </a:r>
          </a:p>
        </p:txBody>
      </p:sp>
      <p:sp>
        <p:nvSpPr>
          <p:cNvPr id="35" name="Text Box 19">
            <a:extLst>
              <a:ext uri="{FF2B5EF4-FFF2-40B4-BE49-F238E27FC236}">
                <a16:creationId xmlns:a16="http://schemas.microsoft.com/office/drawing/2014/main" id="{E3305E11-0F83-6E44-990D-9F812B4E387D}"/>
              </a:ext>
            </a:extLst>
          </p:cNvPr>
          <p:cNvSpPr txBox="1"/>
          <p:nvPr/>
        </p:nvSpPr>
        <p:spPr>
          <a:xfrm>
            <a:off x="2865496" y="2765981"/>
            <a:ext cx="6005512" cy="1914326"/>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b="1" dirty="0">
                <a:solidFill>
                  <a:schemeClr val="tx2">
                    <a:lumMod val="75000"/>
                  </a:schemeClr>
                </a:solidFill>
                <a:effectLst/>
                <a:latin typeface="+mj-lt"/>
                <a:ea typeface="Times New Roman" panose="02020603050405020304" pitchFamily="18" charset="0"/>
              </a:rPr>
              <a:t>SVC,</a:t>
            </a:r>
            <a:r>
              <a:rPr lang="en-US" sz="1200" b="1" i="1" dirty="0">
                <a:solidFill>
                  <a:schemeClr val="tx2">
                    <a:lumMod val="75000"/>
                  </a:schemeClr>
                </a:solidFill>
                <a:effectLst/>
                <a:latin typeface="+mj-lt"/>
                <a:ea typeface="Times New Roman" panose="02020603050405020304" pitchFamily="18" charset="0"/>
              </a:rPr>
              <a:t> </a:t>
            </a:r>
            <a:r>
              <a:rPr lang="en-US" sz="1200" b="1" dirty="0">
                <a:solidFill>
                  <a:schemeClr val="tx2">
                    <a:lumMod val="75000"/>
                  </a:schemeClr>
                </a:solidFill>
                <a:latin typeface="+mj-lt"/>
                <a:ea typeface="Times New Roman" panose="02020603050405020304" pitchFamily="18" charset="0"/>
              </a:rPr>
              <a:t>Temp. M. Mouse</a:t>
            </a:r>
          </a:p>
          <a:p>
            <a:r>
              <a:rPr lang="en-US" sz="1200" b="1" dirty="0">
                <a:solidFill>
                  <a:schemeClr val="tx2">
                    <a:lumMod val="75000"/>
                  </a:schemeClr>
                </a:solidFill>
                <a:effectLst/>
                <a:latin typeface="+mj-lt"/>
                <a:ea typeface="Times New Roman" panose="02020603050405020304" pitchFamily="18" charset="0"/>
              </a:rPr>
              <a:t>PURPOSE:</a:t>
            </a:r>
            <a:r>
              <a:rPr lang="en-US" sz="1200" b="1" dirty="0">
                <a:solidFill>
                  <a:schemeClr val="tx2">
                    <a:lumMod val="75000"/>
                  </a:schemeClr>
                </a:solidFill>
                <a:latin typeface="+mj-lt"/>
                <a:ea typeface="Times New Roman" panose="02020603050405020304" pitchFamily="18" charset="0"/>
              </a:rPr>
              <a:t>; Temporary Top Chef</a:t>
            </a:r>
            <a:endParaRPr lang="en-US" sz="1200" b="1" dirty="0">
              <a:solidFill>
                <a:schemeClr val="tx2">
                  <a:lumMod val="75000"/>
                </a:schemeClr>
              </a:solidFill>
              <a:effectLst/>
              <a:latin typeface="+mj-lt"/>
              <a:ea typeface="Times New Roman" panose="02020603050405020304" pitchFamily="18" charset="0"/>
            </a:endParaRPr>
          </a:p>
          <a:p>
            <a:r>
              <a:rPr lang="en-US" sz="1200" b="1" dirty="0">
                <a:solidFill>
                  <a:schemeClr val="tx2">
                    <a:lumMod val="75000"/>
                  </a:schemeClr>
                </a:solidFill>
              </a:rPr>
              <a:t>Pay Rate: $30.24</a:t>
            </a:r>
            <a:br>
              <a:rPr lang="en-US" sz="1200" b="1" dirty="0">
                <a:solidFill>
                  <a:schemeClr val="tx2">
                    <a:lumMod val="75000"/>
                  </a:schemeClr>
                </a:solidFill>
              </a:rPr>
            </a:br>
            <a:r>
              <a:rPr lang="en-US" sz="1200" b="1" dirty="0">
                <a:solidFill>
                  <a:schemeClr val="tx2">
                    <a:lumMod val="75000"/>
                  </a:schemeClr>
                </a:solidFill>
              </a:rPr>
              <a:t>Start Date: 10/15/2018 </a:t>
            </a:r>
            <a:br>
              <a:rPr lang="en-US" sz="1200" b="1" dirty="0">
                <a:solidFill>
                  <a:schemeClr val="tx2">
                    <a:lumMod val="75000"/>
                  </a:schemeClr>
                </a:solidFill>
              </a:rPr>
            </a:br>
            <a:r>
              <a:rPr lang="en-US" sz="1200" b="1" dirty="0">
                <a:solidFill>
                  <a:schemeClr val="tx2">
                    <a:lumMod val="75000"/>
                  </a:schemeClr>
                </a:solidFill>
              </a:rPr>
              <a:t>End Date: 01/30/2019 </a:t>
            </a:r>
            <a:br>
              <a:rPr lang="en-US" sz="1200" b="1" dirty="0">
                <a:solidFill>
                  <a:schemeClr val="tx2">
                    <a:lumMod val="75000"/>
                  </a:schemeClr>
                </a:solidFill>
              </a:rPr>
            </a:br>
            <a:r>
              <a:rPr lang="en-US" sz="1200" b="1" dirty="0">
                <a:solidFill>
                  <a:schemeClr val="tx2">
                    <a:lumMod val="75000"/>
                  </a:schemeClr>
                </a:solidFill>
              </a:rPr>
              <a:t>Location:  Disneyland, Club 33</a:t>
            </a:r>
            <a:br>
              <a:rPr lang="en-US" sz="1200" b="1" dirty="0">
                <a:solidFill>
                  <a:schemeClr val="tx2">
                    <a:lumMod val="75000"/>
                  </a:schemeClr>
                </a:solidFill>
              </a:rPr>
            </a:br>
            <a:r>
              <a:rPr lang="en-US" sz="1200" b="1" dirty="0">
                <a:solidFill>
                  <a:schemeClr val="tx2">
                    <a:lumMod val="75000"/>
                  </a:schemeClr>
                </a:solidFill>
              </a:rPr>
              <a:t>Contact: Donald Duck</a:t>
            </a:r>
            <a:br>
              <a:rPr lang="en-US" sz="1200" b="1" dirty="0">
                <a:solidFill>
                  <a:schemeClr val="tx2">
                    <a:lumMod val="75000"/>
                  </a:schemeClr>
                </a:solidFill>
              </a:rPr>
            </a:br>
            <a:r>
              <a:rPr lang="en-US" sz="1200" b="1" dirty="0">
                <a:solidFill>
                  <a:schemeClr val="tx2">
                    <a:lumMod val="75000"/>
                  </a:schemeClr>
                </a:solidFill>
              </a:rPr>
              <a:t>Telephone: 951-222-2222</a:t>
            </a:r>
            <a:endParaRPr lang="en-US" sz="1200" b="1" dirty="0">
              <a:solidFill>
                <a:schemeClr val="tx2">
                  <a:lumMod val="75000"/>
                </a:schemeClr>
              </a:solidFill>
              <a:latin typeface="+mj-lt"/>
              <a:ea typeface="Times New Roman" panose="02020603050405020304" pitchFamily="18" charset="0"/>
            </a:endParaRPr>
          </a:p>
        </p:txBody>
      </p:sp>
      <p:sp>
        <p:nvSpPr>
          <p:cNvPr id="5" name="TextBox 4">
            <a:extLst>
              <a:ext uri="{FF2B5EF4-FFF2-40B4-BE49-F238E27FC236}">
                <a16:creationId xmlns:a16="http://schemas.microsoft.com/office/drawing/2014/main" id="{994F924B-F030-E440-998F-3860A781A780}"/>
              </a:ext>
            </a:extLst>
          </p:cNvPr>
          <p:cNvSpPr txBox="1"/>
          <p:nvPr/>
        </p:nvSpPr>
        <p:spPr>
          <a:xfrm>
            <a:off x="2863786" y="2359223"/>
            <a:ext cx="1196622" cy="307777"/>
          </a:xfrm>
          <a:prstGeom prst="rect">
            <a:avLst/>
          </a:prstGeom>
          <a:solidFill>
            <a:schemeClr val="bg1"/>
          </a:solidFill>
        </p:spPr>
        <p:txBody>
          <a:bodyPr wrap="square" rtlCol="0">
            <a:spAutoFit/>
          </a:bodyPr>
          <a:lstStyle/>
          <a:p>
            <a:r>
              <a:rPr lang="en-US" sz="1400" b="1" dirty="0">
                <a:solidFill>
                  <a:schemeClr val="tx2"/>
                </a:solidFill>
              </a:rPr>
              <a:t>Hour</a:t>
            </a:r>
            <a:endParaRPr lang="en-US" sz="1600" b="1" dirty="0">
              <a:solidFill>
                <a:schemeClr val="tx2"/>
              </a:solidFill>
            </a:endParaRPr>
          </a:p>
        </p:txBody>
      </p:sp>
      <p:sp>
        <p:nvSpPr>
          <p:cNvPr id="36" name="Title 1">
            <a:extLst>
              <a:ext uri="{FF2B5EF4-FFF2-40B4-BE49-F238E27FC236}">
                <a16:creationId xmlns:a16="http://schemas.microsoft.com/office/drawing/2014/main" id="{9B7D3624-9CCB-3E43-9D16-CB0095BAB0F9}"/>
              </a:ext>
            </a:extLst>
          </p:cNvPr>
          <p:cNvSpPr txBox="1">
            <a:spLocks/>
          </p:cNvSpPr>
          <p:nvPr/>
        </p:nvSpPr>
        <p:spPr>
          <a:xfrm>
            <a:off x="1295400" y="1139017"/>
            <a:ext cx="10058400" cy="1371600"/>
          </a:xfrm>
          <a:prstGeom prst="rect">
            <a:avLst/>
          </a:prstGeom>
        </p:spPr>
        <p:txBody>
          <a:bodyPr wrap="square" lIns="0" tIns="0" rIns="0" bIns="0">
            <a:normAutofit/>
          </a:bodyPr>
          <a:lstStyle>
            <a:lvl1pPr>
              <a:defRPr sz="4400" b="0" i="0">
                <a:solidFill>
                  <a:schemeClr val="tx1"/>
                </a:solidFill>
                <a:latin typeface="Arial"/>
                <a:ea typeface="+mj-ea"/>
                <a:cs typeface="Arial"/>
              </a:defRPr>
            </a:lvl1pPr>
          </a:lstStyle>
          <a:p>
            <a:r>
              <a:rPr lang="en-US" sz="3600" b="1" u="sng" kern="0" dirty="0">
                <a:solidFill>
                  <a:schemeClr val="bg2"/>
                </a:solidFill>
                <a:latin typeface="Garamond" panose="02020404030301010803" pitchFamily="18" charset="0"/>
              </a:rPr>
              <a:t>Temp.</a:t>
            </a:r>
          </a:p>
        </p:txBody>
      </p:sp>
    </p:spTree>
    <p:extLst>
      <p:ext uri="{BB962C8B-B14F-4D97-AF65-F5344CB8AC3E}">
        <p14:creationId xmlns:p14="http://schemas.microsoft.com/office/powerpoint/2010/main" val="23674651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E523915-AC4B-1046-A1ED-2A9939081E11}"/>
              </a:ext>
            </a:extLst>
          </p:cNvPr>
          <p:cNvSpPr txBox="1"/>
          <p:nvPr/>
        </p:nvSpPr>
        <p:spPr>
          <a:xfrm>
            <a:off x="152400" y="240268"/>
            <a:ext cx="838200" cy="369332"/>
          </a:xfrm>
          <a:prstGeom prst="rect">
            <a:avLst/>
          </a:prstGeom>
          <a:noFill/>
        </p:spPr>
        <p:txBody>
          <a:bodyPr wrap="square" rtlCol="0">
            <a:spAutoFit/>
          </a:bodyPr>
          <a:lstStyle/>
          <a:p>
            <a:pPr algn="ctr"/>
            <a:r>
              <a:rPr lang="en-US" dirty="0">
                <a:latin typeface="Garamond" panose="02020404030301010803" pitchFamily="18" charset="0"/>
              </a:rPr>
              <a:t>BFS</a:t>
            </a:r>
          </a:p>
        </p:txBody>
      </p:sp>
      <p:sp>
        <p:nvSpPr>
          <p:cNvPr id="23" name="Title 1">
            <a:extLst>
              <a:ext uri="{FF2B5EF4-FFF2-40B4-BE49-F238E27FC236}">
                <a16:creationId xmlns:a16="http://schemas.microsoft.com/office/drawing/2014/main" id="{BD52FCA7-1DE3-064F-9BF5-CD43E6DD4AD1}"/>
              </a:ext>
            </a:extLst>
          </p:cNvPr>
          <p:cNvSpPr>
            <a:spLocks noGrp="1"/>
          </p:cNvSpPr>
          <p:nvPr>
            <p:ph type="title"/>
          </p:nvPr>
        </p:nvSpPr>
        <p:spPr>
          <a:xfrm>
            <a:off x="1371600" y="228600"/>
            <a:ext cx="10058400" cy="1371600"/>
          </a:xfrm>
        </p:spPr>
        <p:txBody>
          <a:bodyPr>
            <a:normAutofit/>
          </a:bodyPr>
          <a:lstStyle/>
          <a:p>
            <a:r>
              <a:rPr lang="en-US" b="1" dirty="0">
                <a:solidFill>
                  <a:schemeClr val="bg2"/>
                </a:solidFill>
                <a:latin typeface="Garamond" panose="02020404030301010803" pitchFamily="18" charset="0"/>
              </a:rPr>
              <a:t>What will change?</a:t>
            </a:r>
          </a:p>
        </p:txBody>
      </p:sp>
      <p:graphicFrame>
        <p:nvGraphicFramePr>
          <p:cNvPr id="16" name="Content Placeholder 2">
            <a:extLst>
              <a:ext uri="{FF2B5EF4-FFF2-40B4-BE49-F238E27FC236}">
                <a16:creationId xmlns:a16="http://schemas.microsoft.com/office/drawing/2014/main" id="{88927565-F686-E041-9FEA-15CEDE993B8C}"/>
              </a:ext>
            </a:extLst>
          </p:cNvPr>
          <p:cNvGraphicFramePr>
            <a:graphicFrameLocks/>
          </p:cNvGraphicFramePr>
          <p:nvPr>
            <p:extLst>
              <p:ext uri="{D42A27DB-BD31-4B8C-83A1-F6EECF244321}">
                <p14:modId xmlns:p14="http://schemas.microsoft.com/office/powerpoint/2010/main" val="558150525"/>
              </p:ext>
            </p:extLst>
          </p:nvPr>
        </p:nvGraphicFramePr>
        <p:xfrm>
          <a:off x="914400" y="1219200"/>
          <a:ext cx="10668000" cy="49691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535207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C5BBF0F-701B-964B-8B4D-C53718EDB1B1}"/>
              </a:ext>
            </a:extLst>
          </p:cNvPr>
          <p:cNvGrpSpPr/>
          <p:nvPr/>
        </p:nvGrpSpPr>
        <p:grpSpPr>
          <a:xfrm>
            <a:off x="152400" y="0"/>
            <a:ext cx="1143000" cy="609600"/>
            <a:chOff x="184711" y="180200"/>
            <a:chExt cx="1143000" cy="609600"/>
          </a:xfrm>
        </p:grpSpPr>
        <p:sp>
          <p:nvSpPr>
            <p:cNvPr id="11" name="TextBox 10">
              <a:extLst>
                <a:ext uri="{FF2B5EF4-FFF2-40B4-BE49-F238E27FC236}">
                  <a16:creationId xmlns:a16="http://schemas.microsoft.com/office/drawing/2014/main" id="{7FF124E9-5A53-B94C-A618-C0280EA21839}"/>
                </a:ext>
              </a:extLst>
            </p:cNvPr>
            <p:cNvSpPr txBox="1"/>
            <p:nvPr/>
          </p:nvSpPr>
          <p:spPr>
            <a:xfrm>
              <a:off x="413311" y="180200"/>
              <a:ext cx="914400" cy="276999"/>
            </a:xfrm>
            <a:prstGeom prst="rect">
              <a:avLst/>
            </a:prstGeom>
            <a:noFill/>
          </p:spPr>
          <p:txBody>
            <a:bodyPr wrap="square" rtlCol="0">
              <a:spAutoFit/>
            </a:bodyPr>
            <a:lstStyle/>
            <a:p>
              <a:r>
                <a:rPr lang="en-US" sz="1200">
                  <a:latin typeface="Garamond" panose="02020404030301010803" pitchFamily="18" charset="0"/>
                </a:rPr>
                <a:t>BAS</a:t>
              </a:r>
            </a:p>
          </p:txBody>
        </p:sp>
        <p:sp>
          <p:nvSpPr>
            <p:cNvPr id="12" name="TextBox 11">
              <a:extLst>
                <a:ext uri="{FF2B5EF4-FFF2-40B4-BE49-F238E27FC236}">
                  <a16:creationId xmlns:a16="http://schemas.microsoft.com/office/drawing/2014/main" id="{CE523915-AC4B-1046-A1ED-2A9939081E11}"/>
                </a:ext>
              </a:extLst>
            </p:cNvPr>
            <p:cNvSpPr txBox="1"/>
            <p:nvPr/>
          </p:nvSpPr>
          <p:spPr>
            <a:xfrm>
              <a:off x="184711" y="420468"/>
              <a:ext cx="838200" cy="369332"/>
            </a:xfrm>
            <a:prstGeom prst="rect">
              <a:avLst/>
            </a:prstGeom>
            <a:noFill/>
          </p:spPr>
          <p:txBody>
            <a:bodyPr wrap="square" rtlCol="0">
              <a:spAutoFit/>
            </a:bodyPr>
            <a:lstStyle/>
            <a:p>
              <a:pPr algn="ctr"/>
              <a:r>
                <a:rPr lang="en-US">
                  <a:latin typeface="Garamond" panose="02020404030301010803" pitchFamily="18" charset="0"/>
                </a:rPr>
                <a:t>BFS</a:t>
              </a:r>
            </a:p>
          </p:txBody>
        </p:sp>
      </p:grpSp>
      <p:sp>
        <p:nvSpPr>
          <p:cNvPr id="15" name="Title 1">
            <a:extLst>
              <a:ext uri="{FF2B5EF4-FFF2-40B4-BE49-F238E27FC236}">
                <a16:creationId xmlns:a16="http://schemas.microsoft.com/office/drawing/2014/main" id="{BEB8F1C0-00A3-CD41-8D19-F2A48DA6BB30}"/>
              </a:ext>
            </a:extLst>
          </p:cNvPr>
          <p:cNvSpPr>
            <a:spLocks noGrp="1"/>
          </p:cNvSpPr>
          <p:nvPr>
            <p:ph type="title"/>
          </p:nvPr>
        </p:nvSpPr>
        <p:spPr>
          <a:xfrm>
            <a:off x="1524000" y="197328"/>
            <a:ext cx="10058400" cy="941423"/>
          </a:xfrm>
        </p:spPr>
        <p:txBody>
          <a:bodyPr>
            <a:normAutofit/>
          </a:bodyPr>
          <a:lstStyle/>
          <a:p>
            <a:r>
              <a:rPr lang="en-US" b="1" dirty="0">
                <a:solidFill>
                  <a:schemeClr val="bg2"/>
                </a:solidFill>
                <a:latin typeface="Garamond" panose="02020404030301010803" pitchFamily="18" charset="0"/>
              </a:rPr>
              <a:t>Supplier Communication</a:t>
            </a:r>
            <a:endParaRPr lang="en-US" dirty="0">
              <a:solidFill>
                <a:schemeClr val="bg2"/>
              </a:solidFill>
              <a:latin typeface="Garamond" panose="02020404030301010803" pitchFamily="18" charset="0"/>
            </a:endParaRPr>
          </a:p>
        </p:txBody>
      </p:sp>
      <p:grpSp>
        <p:nvGrpSpPr>
          <p:cNvPr id="16" name="Group 15">
            <a:extLst>
              <a:ext uri="{FF2B5EF4-FFF2-40B4-BE49-F238E27FC236}">
                <a16:creationId xmlns:a16="http://schemas.microsoft.com/office/drawing/2014/main" id="{AFDB1E9C-39D0-EC4E-A323-8BFEF677B4F0}"/>
              </a:ext>
            </a:extLst>
          </p:cNvPr>
          <p:cNvGrpSpPr/>
          <p:nvPr/>
        </p:nvGrpSpPr>
        <p:grpSpPr>
          <a:xfrm>
            <a:off x="9633511" y="26727"/>
            <a:ext cx="2558489" cy="428323"/>
            <a:chOff x="9212595" y="364590"/>
            <a:chExt cx="2558489" cy="428323"/>
          </a:xfrm>
        </p:grpSpPr>
        <p:sp>
          <p:nvSpPr>
            <p:cNvPr id="17" name="object 4">
              <a:extLst>
                <a:ext uri="{FF2B5EF4-FFF2-40B4-BE49-F238E27FC236}">
                  <a16:creationId xmlns:a16="http://schemas.microsoft.com/office/drawing/2014/main" id="{1CCA0F56-BEB5-5D4F-A4BE-7F64205C4F0B}"/>
                </a:ext>
              </a:extLst>
            </p:cNvPr>
            <p:cNvSpPr txBox="1"/>
            <p:nvPr/>
          </p:nvSpPr>
          <p:spPr>
            <a:xfrm>
              <a:off x="9954227" y="364590"/>
              <a:ext cx="1816857" cy="428322"/>
            </a:xfrm>
            <a:prstGeom prst="rect">
              <a:avLst/>
            </a:prstGeom>
            <a:solidFill>
              <a:srgbClr val="FFFFFF"/>
            </a:solidFill>
          </p:spPr>
          <p:txBody>
            <a:bodyPr vert="horz" wrap="square" lIns="0" tIns="53340" rIns="0" bIns="0" rtlCol="0">
              <a:spAutoFit/>
            </a:bodyPr>
            <a:lstStyle/>
            <a:p>
              <a:pPr marL="12700">
                <a:lnSpc>
                  <a:spcPct val="100000"/>
                </a:lnSpc>
                <a:spcBef>
                  <a:spcPts val="420"/>
                </a:spcBef>
              </a:pPr>
              <a:r>
                <a:rPr sz="900" b="1" spc="-160" dirty="0">
                  <a:solidFill>
                    <a:schemeClr val="bg2"/>
                  </a:solidFill>
                  <a:latin typeface="Arial"/>
                  <a:cs typeface="Arial"/>
                </a:rPr>
                <a:t>BFS  </a:t>
              </a:r>
              <a:r>
                <a:rPr sz="900" b="1" spc="-55" dirty="0">
                  <a:solidFill>
                    <a:schemeClr val="bg2"/>
                  </a:solidFill>
                  <a:latin typeface="Arial"/>
                  <a:cs typeface="Arial"/>
                </a:rPr>
                <a:t>– </a:t>
              </a:r>
              <a:r>
                <a:rPr sz="900" b="1" spc="-105" dirty="0">
                  <a:solidFill>
                    <a:schemeClr val="bg2"/>
                  </a:solidFill>
                  <a:latin typeface="Arial"/>
                  <a:cs typeface="Arial"/>
                </a:rPr>
                <a:t>Business  </a:t>
              </a:r>
              <a:r>
                <a:rPr sz="900" b="1" spc="-20" dirty="0">
                  <a:solidFill>
                    <a:schemeClr val="bg2"/>
                  </a:solidFill>
                  <a:latin typeface="Arial"/>
                  <a:cs typeface="Arial"/>
                </a:rPr>
                <a:t>&amp; </a:t>
              </a:r>
              <a:r>
                <a:rPr sz="900" b="1" spc="-75" dirty="0">
                  <a:solidFill>
                    <a:schemeClr val="bg2"/>
                  </a:solidFill>
                  <a:latin typeface="Arial"/>
                  <a:cs typeface="Arial"/>
                </a:rPr>
                <a:t>Financial</a:t>
              </a:r>
              <a:r>
                <a:rPr sz="900" b="1" spc="-85" dirty="0">
                  <a:solidFill>
                    <a:schemeClr val="bg2"/>
                  </a:solidFill>
                  <a:latin typeface="Arial"/>
                  <a:cs typeface="Arial"/>
                </a:rPr>
                <a:t> </a:t>
              </a:r>
              <a:r>
                <a:rPr sz="900" b="1" spc="-90" dirty="0">
                  <a:solidFill>
                    <a:schemeClr val="bg2"/>
                  </a:solidFill>
                  <a:latin typeface="Arial"/>
                  <a:cs typeface="Arial"/>
                </a:rPr>
                <a:t>Services</a:t>
              </a:r>
              <a:endParaRPr sz="900" dirty="0">
                <a:solidFill>
                  <a:schemeClr val="bg2"/>
                </a:solidFill>
                <a:latin typeface="Arial"/>
                <a:cs typeface="Arial"/>
              </a:endParaRPr>
            </a:p>
            <a:p>
              <a:pPr marL="12700">
                <a:lnSpc>
                  <a:spcPct val="100000"/>
                </a:lnSpc>
                <a:spcBef>
                  <a:spcPts val="215"/>
                </a:spcBef>
              </a:pPr>
              <a:r>
                <a:rPr sz="600" i="1" spc="-55" dirty="0">
                  <a:solidFill>
                    <a:schemeClr val="bg2"/>
                  </a:solidFill>
                  <a:latin typeface="Arial"/>
                  <a:cs typeface="Arial"/>
                </a:rPr>
                <a:t>A </a:t>
              </a:r>
              <a:r>
                <a:rPr sz="600" i="1" spc="-30" dirty="0">
                  <a:solidFill>
                    <a:schemeClr val="bg2"/>
                  </a:solidFill>
                  <a:latin typeface="Arial"/>
                  <a:cs typeface="Arial"/>
                </a:rPr>
                <a:t>Division </a:t>
              </a:r>
              <a:r>
                <a:rPr sz="600" i="1" spc="-10" dirty="0">
                  <a:solidFill>
                    <a:schemeClr val="bg2"/>
                  </a:solidFill>
                  <a:latin typeface="Arial"/>
                  <a:cs typeface="Arial"/>
                </a:rPr>
                <a:t>of </a:t>
              </a:r>
              <a:r>
                <a:rPr sz="600" i="1" spc="-55" dirty="0">
                  <a:solidFill>
                    <a:schemeClr val="bg2"/>
                  </a:solidFill>
                  <a:latin typeface="Arial"/>
                  <a:cs typeface="Arial"/>
                </a:rPr>
                <a:t>Business  </a:t>
              </a:r>
              <a:r>
                <a:rPr sz="600" i="1" dirty="0">
                  <a:solidFill>
                    <a:schemeClr val="bg2"/>
                  </a:solidFill>
                  <a:latin typeface="Arial"/>
                  <a:cs typeface="Arial"/>
                </a:rPr>
                <a:t>&amp; </a:t>
              </a:r>
              <a:r>
                <a:rPr sz="600" i="1" spc="-20" dirty="0">
                  <a:solidFill>
                    <a:schemeClr val="bg2"/>
                  </a:solidFill>
                  <a:latin typeface="Arial"/>
                  <a:cs typeface="Arial"/>
                </a:rPr>
                <a:t>Administration </a:t>
              </a:r>
              <a:r>
                <a:rPr sz="600" i="1" spc="-50" dirty="0">
                  <a:solidFill>
                    <a:schemeClr val="bg2"/>
                  </a:solidFill>
                  <a:latin typeface="Arial"/>
                  <a:cs typeface="Arial"/>
                </a:rPr>
                <a:t>Services</a:t>
              </a:r>
              <a:r>
                <a:rPr sz="600" i="1" spc="-45" dirty="0">
                  <a:solidFill>
                    <a:schemeClr val="bg2"/>
                  </a:solidFill>
                  <a:latin typeface="Arial"/>
                  <a:cs typeface="Arial"/>
                </a:rPr>
                <a:t> </a:t>
              </a:r>
              <a:r>
                <a:rPr sz="600" i="1" spc="-65" dirty="0">
                  <a:solidFill>
                    <a:schemeClr val="bg2"/>
                  </a:solidFill>
                  <a:latin typeface="Arial"/>
                  <a:cs typeface="Arial"/>
                </a:rPr>
                <a:t>(BAS)</a:t>
              </a:r>
              <a:endParaRPr lang="en-US" sz="600" i="1" spc="-65" dirty="0">
                <a:solidFill>
                  <a:schemeClr val="bg2"/>
                </a:solidFill>
                <a:latin typeface="Arial"/>
                <a:cs typeface="Arial"/>
              </a:endParaRPr>
            </a:p>
            <a:p>
              <a:pPr marL="12700">
                <a:lnSpc>
                  <a:spcPct val="100000"/>
                </a:lnSpc>
                <a:spcBef>
                  <a:spcPts val="215"/>
                </a:spcBef>
              </a:pPr>
              <a:endParaRPr sz="600" dirty="0">
                <a:latin typeface="Arial"/>
                <a:cs typeface="Arial"/>
              </a:endParaRPr>
            </a:p>
          </p:txBody>
        </p:sp>
        <p:pic>
          <p:nvPicPr>
            <p:cNvPr id="18" name="Picture 17">
              <a:extLst>
                <a:ext uri="{FF2B5EF4-FFF2-40B4-BE49-F238E27FC236}">
                  <a16:creationId xmlns:a16="http://schemas.microsoft.com/office/drawing/2014/main" id="{FEF7BCB4-B7BC-2347-B34A-6709C04CB41A}"/>
                </a:ext>
              </a:extLst>
            </p:cNvPr>
            <p:cNvPicPr>
              <a:picLocks noChangeAspect="1"/>
            </p:cNvPicPr>
            <p:nvPr/>
          </p:nvPicPr>
          <p:blipFill>
            <a:blip r:embed="rId2"/>
            <a:stretch>
              <a:fillRect/>
            </a:stretch>
          </p:blipFill>
          <p:spPr>
            <a:xfrm>
              <a:off x="9212595" y="364591"/>
              <a:ext cx="741632" cy="428322"/>
            </a:xfrm>
            <a:prstGeom prst="rect">
              <a:avLst/>
            </a:prstGeom>
          </p:spPr>
        </p:pic>
      </p:grpSp>
      <p:grpSp>
        <p:nvGrpSpPr>
          <p:cNvPr id="14" name="Group 13">
            <a:extLst>
              <a:ext uri="{FF2B5EF4-FFF2-40B4-BE49-F238E27FC236}">
                <a16:creationId xmlns:a16="http://schemas.microsoft.com/office/drawing/2014/main" id="{DF014D10-E832-C748-BAF1-2DA9C2BA8FB9}"/>
              </a:ext>
            </a:extLst>
          </p:cNvPr>
          <p:cNvGrpSpPr/>
          <p:nvPr/>
        </p:nvGrpSpPr>
        <p:grpSpPr>
          <a:xfrm>
            <a:off x="503499" y="1149208"/>
            <a:ext cx="11078901" cy="4742629"/>
            <a:chOff x="419355" y="1388922"/>
            <a:chExt cx="5561578" cy="4744835"/>
          </a:xfrm>
          <a:solidFill>
            <a:schemeClr val="accent1">
              <a:lumMod val="60000"/>
              <a:lumOff val="40000"/>
            </a:schemeClr>
          </a:solidFill>
        </p:grpSpPr>
        <p:sp>
          <p:nvSpPr>
            <p:cNvPr id="19" name="Rectangle 18">
              <a:extLst>
                <a:ext uri="{FF2B5EF4-FFF2-40B4-BE49-F238E27FC236}">
                  <a16:creationId xmlns:a16="http://schemas.microsoft.com/office/drawing/2014/main" id="{E52D64C3-4042-F24B-99DD-A666FB8E6C76}"/>
                </a:ext>
              </a:extLst>
            </p:cNvPr>
            <p:cNvSpPr/>
            <p:nvPr/>
          </p:nvSpPr>
          <p:spPr>
            <a:xfrm>
              <a:off x="419355" y="1388922"/>
              <a:ext cx="5561578" cy="47448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itle 1">
              <a:extLst>
                <a:ext uri="{FF2B5EF4-FFF2-40B4-BE49-F238E27FC236}">
                  <a16:creationId xmlns:a16="http://schemas.microsoft.com/office/drawing/2014/main" id="{15F7B694-D530-A14B-93B9-6F4C4679F492}"/>
                </a:ext>
              </a:extLst>
            </p:cNvPr>
            <p:cNvSpPr txBox="1">
              <a:spLocks/>
            </p:cNvSpPr>
            <p:nvPr/>
          </p:nvSpPr>
          <p:spPr>
            <a:xfrm>
              <a:off x="549121" y="1649343"/>
              <a:ext cx="5317054" cy="4213306"/>
            </a:xfrm>
            <a:prstGeom prst="rect">
              <a:avLst/>
            </a:prstGeom>
            <a:grpFill/>
            <a:ln>
              <a:solidFill>
                <a:schemeClr val="bg1"/>
              </a:solidFill>
            </a:ln>
          </p:spPr>
          <p:txBody>
            <a:bodyPr wrap="square" lIns="0" tIns="0" rIns="0" bIns="0">
              <a:noAutofit/>
            </a:bodyPr>
            <a:lstStyle>
              <a:lvl1pPr>
                <a:defRPr sz="4400" b="0" i="0">
                  <a:solidFill>
                    <a:schemeClr val="tx1"/>
                  </a:solidFill>
                  <a:latin typeface="Arial"/>
                  <a:ea typeface="+mj-ea"/>
                  <a:cs typeface="Arial"/>
                </a:defRPr>
              </a:lvl1pPr>
            </a:lstStyle>
            <a:p>
              <a:pPr algn="ctr"/>
              <a:endParaRPr lang="en-US" sz="3600" b="1" dirty="0">
                <a:solidFill>
                  <a:schemeClr val="accent3"/>
                </a:solidFill>
              </a:endParaRPr>
            </a:p>
            <a:p>
              <a:pPr algn="ctr"/>
              <a:endParaRPr lang="en-US" sz="3600" b="1" kern="0" dirty="0">
                <a:solidFill>
                  <a:schemeClr val="bg2"/>
                </a:solidFill>
                <a:latin typeface="+mj-lt"/>
              </a:endParaRPr>
            </a:p>
          </p:txBody>
        </p:sp>
        <p:sp>
          <p:nvSpPr>
            <p:cNvPr id="22" name="Content Placeholder 2">
              <a:extLst>
                <a:ext uri="{FF2B5EF4-FFF2-40B4-BE49-F238E27FC236}">
                  <a16:creationId xmlns:a16="http://schemas.microsoft.com/office/drawing/2014/main" id="{A7B0C797-03C6-014B-AA6C-83A9AB254F55}"/>
                </a:ext>
              </a:extLst>
            </p:cNvPr>
            <p:cNvSpPr txBox="1">
              <a:spLocks/>
            </p:cNvSpPr>
            <p:nvPr/>
          </p:nvSpPr>
          <p:spPr>
            <a:xfrm>
              <a:off x="2938339" y="1919091"/>
              <a:ext cx="2812459" cy="3943559"/>
            </a:xfrm>
            <a:prstGeom prst="rect">
              <a:avLst/>
            </a:prstGeom>
            <a:grpFill/>
          </p:spPr>
          <p:txBody>
            <a:bodyPr wrap="square" lIns="0" tIns="0" rIns="0" bIns="0">
              <a:noAutofit/>
            </a:bodyPr>
            <a:lstStyle>
              <a:lvl1pPr marL="0">
                <a:defRPr sz="6500" b="0" i="0">
                  <a:solidFill>
                    <a:schemeClr val="bg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endParaRPr lang="en-US" sz="1800" i="1" dirty="0">
                <a:solidFill>
                  <a:schemeClr val="accent3"/>
                </a:solidFill>
                <a:latin typeface="+mj-lt"/>
              </a:endParaRPr>
            </a:p>
            <a:p>
              <a:pPr marL="342900" indent="-342900">
                <a:buFont typeface="Wingdings" panose="05000000000000000000" pitchFamily="2" charset="2"/>
                <a:buChar char="ü"/>
              </a:pPr>
              <a:r>
                <a:rPr lang="en-US" sz="2400" b="1" dirty="0">
                  <a:solidFill>
                    <a:schemeClr val="accent3"/>
                  </a:solidFill>
                  <a:latin typeface="+mj-lt"/>
                </a:rPr>
                <a:t>Item</a:t>
              </a:r>
              <a:r>
                <a:rPr lang="en-US" sz="2400" dirty="0">
                  <a:solidFill>
                    <a:schemeClr val="accent3"/>
                  </a:solidFill>
                  <a:latin typeface="+mj-lt"/>
                </a:rPr>
                <a:t> identifier (</a:t>
              </a:r>
              <a:r>
                <a:rPr lang="en-US" sz="2400" b="1" dirty="0">
                  <a:solidFill>
                    <a:schemeClr val="accent3"/>
                  </a:solidFill>
                  <a:latin typeface="+mj-lt"/>
                </a:rPr>
                <a:t>Part #/</a:t>
              </a:r>
              <a:r>
                <a:rPr lang="en-US" sz="2400" dirty="0">
                  <a:solidFill>
                    <a:schemeClr val="accent3"/>
                  </a:solidFill>
                  <a:latin typeface="+mj-lt"/>
                </a:rPr>
                <a:t>Manufacturer #/SKU)</a:t>
              </a:r>
            </a:p>
            <a:p>
              <a:pPr marL="342900" indent="-342900">
                <a:buFont typeface="Wingdings" panose="05000000000000000000" pitchFamily="2" charset="2"/>
                <a:buChar char="ü"/>
              </a:pPr>
              <a:r>
                <a:rPr lang="en-US" sz="2400" b="1" dirty="0">
                  <a:solidFill>
                    <a:schemeClr val="accent3"/>
                  </a:solidFill>
                  <a:latin typeface="+mj-lt"/>
                </a:rPr>
                <a:t>Proper</a:t>
              </a:r>
              <a:r>
                <a:rPr lang="en-US" sz="2400" dirty="0">
                  <a:solidFill>
                    <a:schemeClr val="accent3"/>
                  </a:solidFill>
                  <a:latin typeface="+mj-lt"/>
                </a:rPr>
                <a:t> good/service </a:t>
              </a:r>
              <a:r>
                <a:rPr lang="en-US" sz="2400" b="1" dirty="0">
                  <a:solidFill>
                    <a:schemeClr val="accent3"/>
                  </a:solidFill>
                  <a:latin typeface="+mj-lt"/>
                </a:rPr>
                <a:t>description</a:t>
              </a:r>
            </a:p>
            <a:p>
              <a:pPr marL="342900" indent="-342900">
                <a:buFont typeface="Wingdings" panose="05000000000000000000" pitchFamily="2" charset="2"/>
                <a:buChar char="ü"/>
              </a:pPr>
              <a:r>
                <a:rPr lang="en-US" sz="2400" dirty="0">
                  <a:solidFill>
                    <a:schemeClr val="accent3"/>
                  </a:solidFill>
                  <a:latin typeface="+mj-lt"/>
                </a:rPr>
                <a:t>Agreed upon </a:t>
              </a:r>
              <a:r>
                <a:rPr lang="en-US" sz="2400" b="1" dirty="0">
                  <a:solidFill>
                    <a:schemeClr val="accent3"/>
                  </a:solidFill>
                  <a:latin typeface="+mj-lt"/>
                </a:rPr>
                <a:t>price </a:t>
              </a:r>
            </a:p>
            <a:p>
              <a:pPr marL="342900" indent="-342900">
                <a:buFont typeface="Wingdings" panose="05000000000000000000" pitchFamily="2" charset="2"/>
                <a:buChar char="ü"/>
              </a:pPr>
              <a:r>
                <a:rPr lang="en-US" sz="2400" b="1" dirty="0">
                  <a:solidFill>
                    <a:schemeClr val="accent3"/>
                  </a:solidFill>
                  <a:latin typeface="+mj-lt"/>
                </a:rPr>
                <a:t>Unit of Measure (UOM)</a:t>
              </a:r>
            </a:p>
            <a:p>
              <a:pPr marL="342900" indent="-342900">
                <a:buFont typeface="Wingdings" panose="05000000000000000000" pitchFamily="2" charset="2"/>
                <a:buChar char="ü"/>
              </a:pPr>
              <a:r>
                <a:rPr lang="en-US" sz="2400" b="1" dirty="0">
                  <a:solidFill>
                    <a:schemeClr val="accent3"/>
                  </a:solidFill>
                  <a:latin typeface="+mj-lt"/>
                </a:rPr>
                <a:t>Tax</a:t>
              </a:r>
            </a:p>
            <a:p>
              <a:pPr marL="342900" indent="-342900">
                <a:buFont typeface="Wingdings" panose="05000000000000000000" pitchFamily="2" charset="2"/>
                <a:buChar char="ü"/>
              </a:pPr>
              <a:r>
                <a:rPr lang="en-US" sz="2400" b="1" dirty="0">
                  <a:solidFill>
                    <a:schemeClr val="accent3"/>
                  </a:solidFill>
                  <a:latin typeface="+mj-lt"/>
                </a:rPr>
                <a:t>Expected delivery/completion date</a:t>
              </a:r>
            </a:p>
            <a:p>
              <a:pPr marL="342900" indent="-342900">
                <a:buFont typeface="Wingdings" panose="05000000000000000000" pitchFamily="2" charset="2"/>
                <a:buChar char="ü"/>
              </a:pPr>
              <a:r>
                <a:rPr lang="en-US" sz="2400" b="1" dirty="0">
                  <a:solidFill>
                    <a:schemeClr val="accent3"/>
                  </a:solidFill>
                  <a:latin typeface="+mj-lt"/>
                </a:rPr>
                <a:t>Freight</a:t>
              </a:r>
              <a:r>
                <a:rPr lang="en-US" sz="2400" dirty="0">
                  <a:solidFill>
                    <a:schemeClr val="accent3"/>
                  </a:solidFill>
                  <a:latin typeface="+mj-lt"/>
                </a:rPr>
                <a:t> or Shipping &amp; Handling </a:t>
              </a:r>
            </a:p>
            <a:p>
              <a:pPr marL="342900" indent="-342900">
                <a:buFont typeface="Wingdings" panose="05000000000000000000" pitchFamily="2" charset="2"/>
                <a:buChar char="ü"/>
              </a:pPr>
              <a:r>
                <a:rPr lang="en-US" sz="2400" b="1" dirty="0">
                  <a:solidFill>
                    <a:schemeClr val="accent3"/>
                  </a:solidFill>
                  <a:latin typeface="+mj-lt"/>
                </a:rPr>
                <a:t>Payment terms </a:t>
              </a:r>
            </a:p>
            <a:p>
              <a:pPr>
                <a:lnSpc>
                  <a:spcPct val="90000"/>
                </a:lnSpc>
              </a:pPr>
              <a:endParaRPr lang="en-US" sz="1800" dirty="0">
                <a:solidFill>
                  <a:schemeClr val="bg2"/>
                </a:solidFill>
                <a:latin typeface="+mj-lt"/>
              </a:endParaRPr>
            </a:p>
          </p:txBody>
        </p:sp>
      </p:grpSp>
      <p:cxnSp>
        <p:nvCxnSpPr>
          <p:cNvPr id="4" name="Straight Connector 3">
            <a:extLst>
              <a:ext uri="{FF2B5EF4-FFF2-40B4-BE49-F238E27FC236}">
                <a16:creationId xmlns:a16="http://schemas.microsoft.com/office/drawing/2014/main" id="{C4EF738B-2C5F-E740-8F49-03AB6170D967}"/>
              </a:ext>
            </a:extLst>
          </p:cNvPr>
          <p:cNvCxnSpPr>
            <a:cxnSpLocks/>
          </p:cNvCxnSpPr>
          <p:nvPr/>
        </p:nvCxnSpPr>
        <p:spPr>
          <a:xfrm>
            <a:off x="5029200" y="1618884"/>
            <a:ext cx="0" cy="363891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874776" y="2449774"/>
            <a:ext cx="4041647" cy="2308324"/>
          </a:xfrm>
          <a:prstGeom prst="rect">
            <a:avLst/>
          </a:prstGeom>
        </p:spPr>
        <p:txBody>
          <a:bodyPr wrap="square">
            <a:spAutoFit/>
          </a:bodyPr>
          <a:lstStyle/>
          <a:p>
            <a:pPr algn="ctr"/>
            <a:r>
              <a:rPr lang="en-US" sz="3600" b="1" dirty="0">
                <a:solidFill>
                  <a:schemeClr val="accent3"/>
                </a:solidFill>
              </a:rPr>
              <a:t>What details should you request from the Supplier to confirm your order?</a:t>
            </a:r>
          </a:p>
        </p:txBody>
      </p:sp>
      <p:sp>
        <p:nvSpPr>
          <p:cNvPr id="23" name="TextBox 22">
            <a:extLst>
              <a:ext uri="{FF2B5EF4-FFF2-40B4-BE49-F238E27FC236}">
                <a16:creationId xmlns:a16="http://schemas.microsoft.com/office/drawing/2014/main" id="{7903BB2D-0CEE-6746-9E42-4DD772713A48}"/>
              </a:ext>
            </a:extLst>
          </p:cNvPr>
          <p:cNvSpPr txBox="1"/>
          <p:nvPr/>
        </p:nvSpPr>
        <p:spPr>
          <a:xfrm>
            <a:off x="152400" y="5875429"/>
            <a:ext cx="11887200" cy="461665"/>
          </a:xfrm>
          <a:prstGeom prst="rect">
            <a:avLst/>
          </a:prstGeom>
          <a:noFill/>
          <a:ln w="28575">
            <a:solidFill>
              <a:srgbClr val="FF0000"/>
            </a:solidFill>
          </a:ln>
        </p:spPr>
        <p:txBody>
          <a:bodyPr wrap="square" rtlCol="0">
            <a:spAutoFit/>
          </a:bodyPr>
          <a:lstStyle/>
          <a:p>
            <a:pPr algn="ctr"/>
            <a:r>
              <a:rPr lang="en-US" sz="2400" b="1" dirty="0">
                <a:solidFill>
                  <a:srgbClr val="FF0000"/>
                </a:solidFill>
              </a:rPr>
              <a:t>REMINDER: Suppliers are required to submit their invoices directly to </a:t>
            </a:r>
            <a:r>
              <a:rPr lang="en-US" sz="2400" b="1" dirty="0" smtClean="0">
                <a:solidFill>
                  <a:srgbClr val="FF0000"/>
                </a:solidFill>
              </a:rPr>
              <a:t>Accounts Payable.</a:t>
            </a:r>
            <a:endParaRPr lang="en-US" sz="2400" b="1" i="1" dirty="0">
              <a:solidFill>
                <a:schemeClr val="tx2"/>
              </a:solidFill>
            </a:endParaRPr>
          </a:p>
        </p:txBody>
      </p:sp>
    </p:spTree>
    <p:extLst>
      <p:ext uri="{BB962C8B-B14F-4D97-AF65-F5344CB8AC3E}">
        <p14:creationId xmlns:p14="http://schemas.microsoft.com/office/powerpoint/2010/main" val="39929540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C5BBF0F-701B-964B-8B4D-C53718EDB1B1}"/>
              </a:ext>
            </a:extLst>
          </p:cNvPr>
          <p:cNvGrpSpPr/>
          <p:nvPr/>
        </p:nvGrpSpPr>
        <p:grpSpPr>
          <a:xfrm>
            <a:off x="152400" y="0"/>
            <a:ext cx="1143000" cy="609600"/>
            <a:chOff x="184711" y="180200"/>
            <a:chExt cx="1143000" cy="609600"/>
          </a:xfrm>
        </p:grpSpPr>
        <p:sp>
          <p:nvSpPr>
            <p:cNvPr id="11" name="TextBox 10">
              <a:extLst>
                <a:ext uri="{FF2B5EF4-FFF2-40B4-BE49-F238E27FC236}">
                  <a16:creationId xmlns:a16="http://schemas.microsoft.com/office/drawing/2014/main" id="{7FF124E9-5A53-B94C-A618-C0280EA21839}"/>
                </a:ext>
              </a:extLst>
            </p:cNvPr>
            <p:cNvSpPr txBox="1"/>
            <p:nvPr/>
          </p:nvSpPr>
          <p:spPr>
            <a:xfrm>
              <a:off x="413311" y="180200"/>
              <a:ext cx="914400" cy="276999"/>
            </a:xfrm>
            <a:prstGeom prst="rect">
              <a:avLst/>
            </a:prstGeom>
            <a:noFill/>
          </p:spPr>
          <p:txBody>
            <a:bodyPr wrap="square" rtlCol="0">
              <a:spAutoFit/>
            </a:bodyPr>
            <a:lstStyle/>
            <a:p>
              <a:r>
                <a:rPr lang="en-US" sz="1200">
                  <a:latin typeface="Garamond" panose="02020404030301010803" pitchFamily="18" charset="0"/>
                </a:rPr>
                <a:t>BAS</a:t>
              </a:r>
            </a:p>
          </p:txBody>
        </p:sp>
        <p:sp>
          <p:nvSpPr>
            <p:cNvPr id="12" name="TextBox 11">
              <a:extLst>
                <a:ext uri="{FF2B5EF4-FFF2-40B4-BE49-F238E27FC236}">
                  <a16:creationId xmlns:a16="http://schemas.microsoft.com/office/drawing/2014/main" id="{CE523915-AC4B-1046-A1ED-2A9939081E11}"/>
                </a:ext>
              </a:extLst>
            </p:cNvPr>
            <p:cNvSpPr txBox="1"/>
            <p:nvPr/>
          </p:nvSpPr>
          <p:spPr>
            <a:xfrm>
              <a:off x="184711" y="420468"/>
              <a:ext cx="838200" cy="369332"/>
            </a:xfrm>
            <a:prstGeom prst="rect">
              <a:avLst/>
            </a:prstGeom>
            <a:noFill/>
          </p:spPr>
          <p:txBody>
            <a:bodyPr wrap="square" rtlCol="0">
              <a:spAutoFit/>
            </a:bodyPr>
            <a:lstStyle/>
            <a:p>
              <a:pPr algn="ctr"/>
              <a:r>
                <a:rPr lang="en-US">
                  <a:latin typeface="Garamond" panose="02020404030301010803" pitchFamily="18" charset="0"/>
                </a:rPr>
                <a:t>BFS</a:t>
              </a:r>
            </a:p>
          </p:txBody>
        </p:sp>
      </p:grpSp>
      <p:sp>
        <p:nvSpPr>
          <p:cNvPr id="15" name="Title 1">
            <a:extLst>
              <a:ext uri="{FF2B5EF4-FFF2-40B4-BE49-F238E27FC236}">
                <a16:creationId xmlns:a16="http://schemas.microsoft.com/office/drawing/2014/main" id="{BEB8F1C0-00A3-CD41-8D19-F2A48DA6BB30}"/>
              </a:ext>
            </a:extLst>
          </p:cNvPr>
          <p:cNvSpPr>
            <a:spLocks noGrp="1"/>
          </p:cNvSpPr>
          <p:nvPr>
            <p:ph type="title"/>
          </p:nvPr>
        </p:nvSpPr>
        <p:spPr>
          <a:xfrm>
            <a:off x="1496961" y="219522"/>
            <a:ext cx="10058400" cy="941423"/>
          </a:xfrm>
        </p:spPr>
        <p:txBody>
          <a:bodyPr>
            <a:normAutofit/>
          </a:bodyPr>
          <a:lstStyle/>
          <a:p>
            <a:r>
              <a:rPr lang="en-US" b="1" dirty="0">
                <a:solidFill>
                  <a:schemeClr val="bg2"/>
                </a:solidFill>
                <a:latin typeface="Garamond" panose="02020404030301010803" pitchFamily="18" charset="0"/>
              </a:rPr>
              <a:t>Supplier Communication</a:t>
            </a:r>
            <a:endParaRPr lang="en-US" dirty="0">
              <a:solidFill>
                <a:schemeClr val="bg2"/>
              </a:solidFill>
              <a:latin typeface="Garamond" panose="02020404030301010803" pitchFamily="18" charset="0"/>
            </a:endParaRPr>
          </a:p>
        </p:txBody>
      </p:sp>
      <p:grpSp>
        <p:nvGrpSpPr>
          <p:cNvPr id="16" name="Group 15">
            <a:extLst>
              <a:ext uri="{FF2B5EF4-FFF2-40B4-BE49-F238E27FC236}">
                <a16:creationId xmlns:a16="http://schemas.microsoft.com/office/drawing/2014/main" id="{AFDB1E9C-39D0-EC4E-A323-8BFEF677B4F0}"/>
              </a:ext>
            </a:extLst>
          </p:cNvPr>
          <p:cNvGrpSpPr/>
          <p:nvPr/>
        </p:nvGrpSpPr>
        <p:grpSpPr>
          <a:xfrm>
            <a:off x="9633511" y="26727"/>
            <a:ext cx="2558489" cy="428323"/>
            <a:chOff x="9212595" y="364590"/>
            <a:chExt cx="2558489" cy="428323"/>
          </a:xfrm>
        </p:grpSpPr>
        <p:sp>
          <p:nvSpPr>
            <p:cNvPr id="17" name="object 4">
              <a:extLst>
                <a:ext uri="{FF2B5EF4-FFF2-40B4-BE49-F238E27FC236}">
                  <a16:creationId xmlns:a16="http://schemas.microsoft.com/office/drawing/2014/main" id="{1CCA0F56-BEB5-5D4F-A4BE-7F64205C4F0B}"/>
                </a:ext>
              </a:extLst>
            </p:cNvPr>
            <p:cNvSpPr txBox="1"/>
            <p:nvPr/>
          </p:nvSpPr>
          <p:spPr>
            <a:xfrm>
              <a:off x="9954227" y="364590"/>
              <a:ext cx="1816857" cy="428322"/>
            </a:xfrm>
            <a:prstGeom prst="rect">
              <a:avLst/>
            </a:prstGeom>
            <a:solidFill>
              <a:srgbClr val="FFFFFF"/>
            </a:solidFill>
          </p:spPr>
          <p:txBody>
            <a:bodyPr vert="horz" wrap="square" lIns="0" tIns="53340" rIns="0" bIns="0" rtlCol="0">
              <a:spAutoFit/>
            </a:bodyPr>
            <a:lstStyle/>
            <a:p>
              <a:pPr marL="12700">
                <a:lnSpc>
                  <a:spcPct val="100000"/>
                </a:lnSpc>
                <a:spcBef>
                  <a:spcPts val="420"/>
                </a:spcBef>
              </a:pPr>
              <a:r>
                <a:rPr sz="900" b="1" spc="-160" dirty="0">
                  <a:solidFill>
                    <a:schemeClr val="bg2"/>
                  </a:solidFill>
                  <a:latin typeface="Arial"/>
                  <a:cs typeface="Arial"/>
                </a:rPr>
                <a:t>BFS  </a:t>
              </a:r>
              <a:r>
                <a:rPr sz="900" b="1" spc="-55" dirty="0">
                  <a:solidFill>
                    <a:schemeClr val="bg2"/>
                  </a:solidFill>
                  <a:latin typeface="Arial"/>
                  <a:cs typeface="Arial"/>
                </a:rPr>
                <a:t>– </a:t>
              </a:r>
              <a:r>
                <a:rPr sz="900" b="1" spc="-105" dirty="0">
                  <a:solidFill>
                    <a:schemeClr val="bg2"/>
                  </a:solidFill>
                  <a:latin typeface="Arial"/>
                  <a:cs typeface="Arial"/>
                </a:rPr>
                <a:t>Business  </a:t>
              </a:r>
              <a:r>
                <a:rPr sz="900" b="1" spc="-20" dirty="0">
                  <a:solidFill>
                    <a:schemeClr val="bg2"/>
                  </a:solidFill>
                  <a:latin typeface="Arial"/>
                  <a:cs typeface="Arial"/>
                </a:rPr>
                <a:t>&amp; </a:t>
              </a:r>
              <a:r>
                <a:rPr sz="900" b="1" spc="-75" dirty="0">
                  <a:solidFill>
                    <a:schemeClr val="bg2"/>
                  </a:solidFill>
                  <a:latin typeface="Arial"/>
                  <a:cs typeface="Arial"/>
                </a:rPr>
                <a:t>Financial</a:t>
              </a:r>
              <a:r>
                <a:rPr sz="900" b="1" spc="-85" dirty="0">
                  <a:solidFill>
                    <a:schemeClr val="bg2"/>
                  </a:solidFill>
                  <a:latin typeface="Arial"/>
                  <a:cs typeface="Arial"/>
                </a:rPr>
                <a:t> </a:t>
              </a:r>
              <a:r>
                <a:rPr sz="900" b="1" spc="-90" dirty="0">
                  <a:solidFill>
                    <a:schemeClr val="bg2"/>
                  </a:solidFill>
                  <a:latin typeface="Arial"/>
                  <a:cs typeface="Arial"/>
                </a:rPr>
                <a:t>Services</a:t>
              </a:r>
              <a:endParaRPr sz="900" dirty="0">
                <a:solidFill>
                  <a:schemeClr val="bg2"/>
                </a:solidFill>
                <a:latin typeface="Arial"/>
                <a:cs typeface="Arial"/>
              </a:endParaRPr>
            </a:p>
            <a:p>
              <a:pPr marL="12700">
                <a:lnSpc>
                  <a:spcPct val="100000"/>
                </a:lnSpc>
                <a:spcBef>
                  <a:spcPts val="215"/>
                </a:spcBef>
              </a:pPr>
              <a:r>
                <a:rPr sz="600" i="1" spc="-55" dirty="0">
                  <a:solidFill>
                    <a:schemeClr val="bg2"/>
                  </a:solidFill>
                  <a:latin typeface="Arial"/>
                  <a:cs typeface="Arial"/>
                </a:rPr>
                <a:t>A </a:t>
              </a:r>
              <a:r>
                <a:rPr sz="600" i="1" spc="-30" dirty="0">
                  <a:solidFill>
                    <a:schemeClr val="bg2"/>
                  </a:solidFill>
                  <a:latin typeface="Arial"/>
                  <a:cs typeface="Arial"/>
                </a:rPr>
                <a:t>Division </a:t>
              </a:r>
              <a:r>
                <a:rPr sz="600" i="1" spc="-10" dirty="0">
                  <a:solidFill>
                    <a:schemeClr val="bg2"/>
                  </a:solidFill>
                  <a:latin typeface="Arial"/>
                  <a:cs typeface="Arial"/>
                </a:rPr>
                <a:t>of </a:t>
              </a:r>
              <a:r>
                <a:rPr sz="600" i="1" spc="-55" dirty="0">
                  <a:solidFill>
                    <a:schemeClr val="bg2"/>
                  </a:solidFill>
                  <a:latin typeface="Arial"/>
                  <a:cs typeface="Arial"/>
                </a:rPr>
                <a:t>Business  </a:t>
              </a:r>
              <a:r>
                <a:rPr sz="600" i="1" dirty="0">
                  <a:solidFill>
                    <a:schemeClr val="bg2"/>
                  </a:solidFill>
                  <a:latin typeface="Arial"/>
                  <a:cs typeface="Arial"/>
                </a:rPr>
                <a:t>&amp; </a:t>
              </a:r>
              <a:r>
                <a:rPr sz="600" i="1" spc="-20" dirty="0">
                  <a:solidFill>
                    <a:schemeClr val="bg2"/>
                  </a:solidFill>
                  <a:latin typeface="Arial"/>
                  <a:cs typeface="Arial"/>
                </a:rPr>
                <a:t>Administration </a:t>
              </a:r>
              <a:r>
                <a:rPr sz="600" i="1" spc="-50" dirty="0">
                  <a:solidFill>
                    <a:schemeClr val="bg2"/>
                  </a:solidFill>
                  <a:latin typeface="Arial"/>
                  <a:cs typeface="Arial"/>
                </a:rPr>
                <a:t>Services</a:t>
              </a:r>
              <a:r>
                <a:rPr sz="600" i="1" spc="-45" dirty="0">
                  <a:solidFill>
                    <a:schemeClr val="bg2"/>
                  </a:solidFill>
                  <a:latin typeface="Arial"/>
                  <a:cs typeface="Arial"/>
                </a:rPr>
                <a:t> </a:t>
              </a:r>
              <a:r>
                <a:rPr sz="600" i="1" spc="-65" dirty="0">
                  <a:solidFill>
                    <a:schemeClr val="bg2"/>
                  </a:solidFill>
                  <a:latin typeface="Arial"/>
                  <a:cs typeface="Arial"/>
                </a:rPr>
                <a:t>(BAS)</a:t>
              </a:r>
              <a:endParaRPr lang="en-US" sz="600" i="1" spc="-65" dirty="0">
                <a:solidFill>
                  <a:schemeClr val="bg2"/>
                </a:solidFill>
                <a:latin typeface="Arial"/>
                <a:cs typeface="Arial"/>
              </a:endParaRPr>
            </a:p>
            <a:p>
              <a:pPr marL="12700">
                <a:lnSpc>
                  <a:spcPct val="100000"/>
                </a:lnSpc>
                <a:spcBef>
                  <a:spcPts val="215"/>
                </a:spcBef>
              </a:pPr>
              <a:endParaRPr sz="600" dirty="0">
                <a:latin typeface="Arial"/>
                <a:cs typeface="Arial"/>
              </a:endParaRPr>
            </a:p>
          </p:txBody>
        </p:sp>
        <p:pic>
          <p:nvPicPr>
            <p:cNvPr id="18" name="Picture 17">
              <a:extLst>
                <a:ext uri="{FF2B5EF4-FFF2-40B4-BE49-F238E27FC236}">
                  <a16:creationId xmlns:a16="http://schemas.microsoft.com/office/drawing/2014/main" id="{FEF7BCB4-B7BC-2347-B34A-6709C04CB41A}"/>
                </a:ext>
              </a:extLst>
            </p:cNvPr>
            <p:cNvPicPr>
              <a:picLocks noChangeAspect="1"/>
            </p:cNvPicPr>
            <p:nvPr/>
          </p:nvPicPr>
          <p:blipFill>
            <a:blip r:embed="rId2"/>
            <a:stretch>
              <a:fillRect/>
            </a:stretch>
          </p:blipFill>
          <p:spPr>
            <a:xfrm>
              <a:off x="9212595" y="364591"/>
              <a:ext cx="741632" cy="428322"/>
            </a:xfrm>
            <a:prstGeom prst="rect">
              <a:avLst/>
            </a:prstGeom>
          </p:spPr>
        </p:pic>
      </p:grpSp>
      <p:grpSp>
        <p:nvGrpSpPr>
          <p:cNvPr id="14" name="Group 13">
            <a:extLst>
              <a:ext uri="{FF2B5EF4-FFF2-40B4-BE49-F238E27FC236}">
                <a16:creationId xmlns:a16="http://schemas.microsoft.com/office/drawing/2014/main" id="{DF014D10-E832-C748-BAF1-2DA9C2BA8FB9}"/>
              </a:ext>
            </a:extLst>
          </p:cNvPr>
          <p:cNvGrpSpPr/>
          <p:nvPr/>
        </p:nvGrpSpPr>
        <p:grpSpPr>
          <a:xfrm>
            <a:off x="503499" y="1149208"/>
            <a:ext cx="11078901" cy="4742629"/>
            <a:chOff x="419355" y="1388922"/>
            <a:chExt cx="5561578" cy="4744835"/>
          </a:xfrm>
          <a:solidFill>
            <a:schemeClr val="accent1">
              <a:lumMod val="60000"/>
              <a:lumOff val="40000"/>
            </a:schemeClr>
          </a:solidFill>
        </p:grpSpPr>
        <p:sp>
          <p:nvSpPr>
            <p:cNvPr id="19" name="Rectangle 18">
              <a:extLst>
                <a:ext uri="{FF2B5EF4-FFF2-40B4-BE49-F238E27FC236}">
                  <a16:creationId xmlns:a16="http://schemas.microsoft.com/office/drawing/2014/main" id="{E52D64C3-4042-F24B-99DD-A666FB8E6C76}"/>
                </a:ext>
              </a:extLst>
            </p:cNvPr>
            <p:cNvSpPr/>
            <p:nvPr/>
          </p:nvSpPr>
          <p:spPr>
            <a:xfrm>
              <a:off x="419355" y="1388922"/>
              <a:ext cx="5561578" cy="47448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itle 1">
              <a:extLst>
                <a:ext uri="{FF2B5EF4-FFF2-40B4-BE49-F238E27FC236}">
                  <a16:creationId xmlns:a16="http://schemas.microsoft.com/office/drawing/2014/main" id="{15F7B694-D530-A14B-93B9-6F4C4679F492}"/>
                </a:ext>
              </a:extLst>
            </p:cNvPr>
            <p:cNvSpPr txBox="1">
              <a:spLocks/>
            </p:cNvSpPr>
            <p:nvPr/>
          </p:nvSpPr>
          <p:spPr>
            <a:xfrm>
              <a:off x="549121" y="1649343"/>
              <a:ext cx="5317054" cy="4213306"/>
            </a:xfrm>
            <a:prstGeom prst="rect">
              <a:avLst/>
            </a:prstGeom>
            <a:grpFill/>
            <a:ln>
              <a:solidFill>
                <a:schemeClr val="bg1"/>
              </a:solidFill>
            </a:ln>
          </p:spPr>
          <p:txBody>
            <a:bodyPr wrap="square" lIns="0" tIns="0" rIns="0" bIns="0">
              <a:noAutofit/>
            </a:bodyPr>
            <a:lstStyle>
              <a:lvl1pPr>
                <a:defRPr sz="4400" b="0" i="0">
                  <a:solidFill>
                    <a:schemeClr val="tx1"/>
                  </a:solidFill>
                  <a:latin typeface="Arial"/>
                  <a:ea typeface="+mj-ea"/>
                  <a:cs typeface="Arial"/>
                </a:defRPr>
              </a:lvl1pPr>
            </a:lstStyle>
            <a:p>
              <a:pPr algn="ctr"/>
              <a:endParaRPr lang="en-US" sz="3600" b="1" dirty="0">
                <a:solidFill>
                  <a:schemeClr val="accent3"/>
                </a:solidFill>
              </a:endParaRPr>
            </a:p>
            <a:p>
              <a:pPr algn="ctr"/>
              <a:endParaRPr lang="en-US" sz="3600" b="1" kern="0" dirty="0">
                <a:solidFill>
                  <a:schemeClr val="bg2"/>
                </a:solidFill>
                <a:latin typeface="+mj-lt"/>
              </a:endParaRPr>
            </a:p>
          </p:txBody>
        </p:sp>
        <p:sp>
          <p:nvSpPr>
            <p:cNvPr id="22" name="Content Placeholder 2">
              <a:extLst>
                <a:ext uri="{FF2B5EF4-FFF2-40B4-BE49-F238E27FC236}">
                  <a16:creationId xmlns:a16="http://schemas.microsoft.com/office/drawing/2014/main" id="{A7B0C797-03C6-014B-AA6C-83A9AB254F55}"/>
                </a:ext>
              </a:extLst>
            </p:cNvPr>
            <p:cNvSpPr txBox="1">
              <a:spLocks/>
            </p:cNvSpPr>
            <p:nvPr/>
          </p:nvSpPr>
          <p:spPr>
            <a:xfrm>
              <a:off x="2746859" y="1763888"/>
              <a:ext cx="3061696" cy="3943559"/>
            </a:xfrm>
            <a:prstGeom prst="rect">
              <a:avLst/>
            </a:prstGeom>
            <a:grpFill/>
          </p:spPr>
          <p:txBody>
            <a:bodyPr wrap="square" lIns="0" tIns="0" rIns="0" bIns="0">
              <a:noAutofit/>
            </a:bodyPr>
            <a:lstStyle>
              <a:lvl1pPr marL="0">
                <a:defRPr sz="6500" b="0" i="0">
                  <a:solidFill>
                    <a:schemeClr val="bg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endParaRPr lang="en-US" sz="1800" i="1" dirty="0">
                <a:solidFill>
                  <a:schemeClr val="accent3"/>
                </a:solidFill>
                <a:latin typeface="+mj-lt"/>
              </a:endParaRPr>
            </a:p>
            <a:p>
              <a:pPr marL="285750" indent="-285750">
                <a:buFont typeface="Arial" panose="020B0604020202020204" pitchFamily="34" charset="0"/>
                <a:buChar char="•"/>
              </a:pPr>
              <a:r>
                <a:rPr lang="en-US" sz="2400" b="1" dirty="0">
                  <a:solidFill>
                    <a:schemeClr val="bg2"/>
                  </a:solidFill>
                  <a:latin typeface="+mj-lt"/>
                </a:rPr>
                <a:t>Ask the Supplier how they will be invoicing?</a:t>
              </a:r>
            </a:p>
            <a:p>
              <a:pPr marL="285750" indent="-285750">
                <a:buFont typeface="Arial" panose="020B0604020202020204" pitchFamily="34" charset="0"/>
                <a:buChar char="•"/>
              </a:pPr>
              <a:r>
                <a:rPr lang="en-US" sz="2400" b="1" dirty="0">
                  <a:solidFill>
                    <a:schemeClr val="bg2"/>
                  </a:solidFill>
                  <a:latin typeface="+mj-lt"/>
                </a:rPr>
                <a:t>Obtain a quote of the complete order </a:t>
              </a:r>
            </a:p>
            <a:p>
              <a:pPr marL="285750" indent="-285750">
                <a:buFont typeface="Arial" panose="020B0604020202020204" pitchFamily="34" charset="0"/>
                <a:buChar char="•"/>
              </a:pPr>
              <a:r>
                <a:rPr lang="en-US" sz="2400" b="1" dirty="0">
                  <a:solidFill>
                    <a:schemeClr val="bg2"/>
                  </a:solidFill>
                  <a:latin typeface="+mj-lt"/>
                </a:rPr>
                <a:t>Request an email confirmation</a:t>
              </a:r>
            </a:p>
            <a:p>
              <a:pPr marL="800100" lvl="1" indent="-342900">
                <a:buFont typeface="Wingdings" panose="05000000000000000000" pitchFamily="2" charset="2"/>
                <a:buChar char="ü"/>
              </a:pPr>
              <a:r>
                <a:rPr lang="en-US" sz="2400" b="1" dirty="0">
                  <a:solidFill>
                    <a:schemeClr val="bg2"/>
                  </a:solidFill>
                  <a:latin typeface="+mj-lt"/>
                </a:rPr>
                <a:t>Sales order/acknowledgement </a:t>
              </a:r>
            </a:p>
            <a:p>
              <a:pPr lvl="1"/>
              <a:r>
                <a:rPr lang="en-US" sz="2400" i="1" dirty="0">
                  <a:solidFill>
                    <a:schemeClr val="bg2"/>
                  </a:solidFill>
                  <a:latin typeface="+mj-lt"/>
                </a:rPr>
                <a:t>   </a:t>
              </a:r>
              <a:r>
                <a:rPr lang="en-US" sz="2000" b="1" i="1" dirty="0">
                  <a:solidFill>
                    <a:srgbClr val="FF0000"/>
                  </a:solidFill>
                  <a:latin typeface="+mj-lt"/>
                </a:rPr>
                <a:t> </a:t>
              </a:r>
              <a:r>
                <a:rPr lang="en-US" b="1" u="sng" dirty="0">
                  <a:solidFill>
                    <a:srgbClr val="FF0000"/>
                  </a:solidFill>
                  <a:latin typeface="+mj-lt"/>
                </a:rPr>
                <a:t>DO NOT SIGN OR RETURN TO SUPPLIER</a:t>
              </a:r>
            </a:p>
            <a:p>
              <a:pPr marL="800100" lvl="1" indent="-342900">
                <a:buFont typeface="Wingdings" panose="05000000000000000000" pitchFamily="2" charset="2"/>
                <a:buChar char="ü"/>
              </a:pPr>
              <a:r>
                <a:rPr lang="en-US" sz="2400" b="1" dirty="0">
                  <a:solidFill>
                    <a:schemeClr val="bg2"/>
                  </a:solidFill>
                  <a:latin typeface="+mj-lt"/>
                </a:rPr>
                <a:t>Performa invoice </a:t>
              </a:r>
              <a:endParaRPr lang="en-US" sz="2400" b="1" dirty="0">
                <a:solidFill>
                  <a:srgbClr val="FF0000"/>
                </a:solidFill>
                <a:latin typeface="+mj-lt"/>
              </a:endParaRPr>
            </a:p>
            <a:p>
              <a:pPr lvl="1"/>
              <a:r>
                <a:rPr lang="en-US" sz="2400" dirty="0">
                  <a:solidFill>
                    <a:srgbClr val="FF0000"/>
                  </a:solidFill>
                  <a:latin typeface="+mj-lt"/>
                </a:rPr>
                <a:t>    </a:t>
              </a:r>
              <a:r>
                <a:rPr lang="en-US" sz="2000" b="1" dirty="0">
                  <a:solidFill>
                    <a:srgbClr val="FF0000"/>
                  </a:solidFill>
                  <a:latin typeface="+mj-lt"/>
                </a:rPr>
                <a:t>Note: This is a quotation; not a payable invoice</a:t>
              </a:r>
            </a:p>
            <a:p>
              <a:pPr marL="800100" lvl="1" indent="-342900">
                <a:buFont typeface="Wingdings" panose="05000000000000000000" pitchFamily="2" charset="2"/>
                <a:buChar char="ü"/>
              </a:pPr>
              <a:r>
                <a:rPr lang="en-US" sz="2400" dirty="0">
                  <a:solidFill>
                    <a:schemeClr val="bg2"/>
                  </a:solidFill>
                  <a:latin typeface="+mj-lt"/>
                </a:rPr>
                <a:t>Other</a:t>
              </a:r>
            </a:p>
            <a:p>
              <a:pPr marL="285750" indent="-285750">
                <a:buFont typeface="Arial" panose="020B0604020202020204" pitchFamily="34" charset="0"/>
                <a:buChar char="•"/>
              </a:pPr>
              <a:r>
                <a:rPr lang="en-US" sz="2250" b="1" dirty="0">
                  <a:solidFill>
                    <a:schemeClr val="bg2"/>
                  </a:solidFill>
                  <a:latin typeface="+mj-lt"/>
                </a:rPr>
                <a:t>Explore and use Jaggaer catalogue/punch-out for your purchasing needs or the </a:t>
              </a:r>
              <a:r>
                <a:rPr lang="en-US" sz="2250" b="1" dirty="0" err="1">
                  <a:solidFill>
                    <a:schemeClr val="bg2"/>
                  </a:solidFill>
                  <a:latin typeface="+mj-lt"/>
                </a:rPr>
                <a:t>PCard</a:t>
              </a:r>
              <a:endParaRPr lang="en-US" sz="2250" b="1" dirty="0">
                <a:solidFill>
                  <a:schemeClr val="bg2"/>
                </a:solidFill>
                <a:latin typeface="+mj-lt"/>
              </a:endParaRPr>
            </a:p>
            <a:p>
              <a:pPr>
                <a:lnSpc>
                  <a:spcPct val="90000"/>
                </a:lnSpc>
              </a:pPr>
              <a:endParaRPr lang="en-US" sz="1800" dirty="0">
                <a:solidFill>
                  <a:schemeClr val="bg2"/>
                </a:solidFill>
                <a:latin typeface="+mj-lt"/>
              </a:endParaRPr>
            </a:p>
          </p:txBody>
        </p:sp>
      </p:grpSp>
      <p:cxnSp>
        <p:nvCxnSpPr>
          <p:cNvPr id="4" name="Straight Connector 3">
            <a:extLst>
              <a:ext uri="{FF2B5EF4-FFF2-40B4-BE49-F238E27FC236}">
                <a16:creationId xmlns:a16="http://schemas.microsoft.com/office/drawing/2014/main" id="{C4EF738B-2C5F-E740-8F49-03AB6170D967}"/>
              </a:ext>
            </a:extLst>
          </p:cNvPr>
          <p:cNvCxnSpPr>
            <a:cxnSpLocks/>
          </p:cNvCxnSpPr>
          <p:nvPr/>
        </p:nvCxnSpPr>
        <p:spPr>
          <a:xfrm>
            <a:off x="5029200" y="1618884"/>
            <a:ext cx="0" cy="363891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874776" y="2638018"/>
            <a:ext cx="4041647" cy="1754326"/>
          </a:xfrm>
          <a:prstGeom prst="rect">
            <a:avLst/>
          </a:prstGeom>
        </p:spPr>
        <p:txBody>
          <a:bodyPr wrap="square">
            <a:spAutoFit/>
          </a:bodyPr>
          <a:lstStyle/>
          <a:p>
            <a:pPr algn="ctr"/>
            <a:r>
              <a:rPr lang="en-US" sz="3600" b="1" kern="0" dirty="0">
                <a:solidFill>
                  <a:schemeClr val="bg2"/>
                </a:solidFill>
              </a:rPr>
              <a:t>How do you obtain the information from the supplier?</a:t>
            </a:r>
          </a:p>
        </p:txBody>
      </p:sp>
      <p:sp>
        <p:nvSpPr>
          <p:cNvPr id="23" name="TextBox 22">
            <a:extLst>
              <a:ext uri="{FF2B5EF4-FFF2-40B4-BE49-F238E27FC236}">
                <a16:creationId xmlns:a16="http://schemas.microsoft.com/office/drawing/2014/main" id="{7903BB2D-0CEE-6746-9E42-4DD772713A48}"/>
              </a:ext>
            </a:extLst>
          </p:cNvPr>
          <p:cNvSpPr txBox="1"/>
          <p:nvPr/>
        </p:nvSpPr>
        <p:spPr>
          <a:xfrm>
            <a:off x="228600" y="5875429"/>
            <a:ext cx="11887200" cy="461665"/>
          </a:xfrm>
          <a:prstGeom prst="rect">
            <a:avLst/>
          </a:prstGeom>
          <a:noFill/>
          <a:ln w="28575">
            <a:solidFill>
              <a:srgbClr val="FF0000"/>
            </a:solidFill>
          </a:ln>
        </p:spPr>
        <p:txBody>
          <a:bodyPr wrap="square" rtlCol="0">
            <a:spAutoFit/>
          </a:bodyPr>
          <a:lstStyle/>
          <a:p>
            <a:r>
              <a:rPr lang="en-US" sz="2400" b="1" dirty="0">
                <a:solidFill>
                  <a:srgbClr val="FF0000"/>
                </a:solidFill>
              </a:rPr>
              <a:t>REMINDER: Suppliers are required to submit their invoices directly to </a:t>
            </a:r>
            <a:r>
              <a:rPr lang="en-US" sz="2400" b="1" dirty="0" smtClean="0">
                <a:solidFill>
                  <a:srgbClr val="FF0000"/>
                </a:solidFill>
              </a:rPr>
              <a:t>Accounts Payable.</a:t>
            </a:r>
            <a:endParaRPr lang="en-US" sz="2400" b="1" i="1" dirty="0">
              <a:solidFill>
                <a:schemeClr val="tx2"/>
              </a:solidFill>
            </a:endParaRPr>
          </a:p>
        </p:txBody>
      </p:sp>
    </p:spTree>
    <p:extLst>
      <p:ext uri="{BB962C8B-B14F-4D97-AF65-F5344CB8AC3E}">
        <p14:creationId xmlns:p14="http://schemas.microsoft.com/office/powerpoint/2010/main" val="37523031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C5BBF0F-701B-964B-8B4D-C53718EDB1B1}"/>
              </a:ext>
            </a:extLst>
          </p:cNvPr>
          <p:cNvGrpSpPr/>
          <p:nvPr/>
        </p:nvGrpSpPr>
        <p:grpSpPr>
          <a:xfrm>
            <a:off x="152400" y="0"/>
            <a:ext cx="1143000" cy="609600"/>
            <a:chOff x="184711" y="180200"/>
            <a:chExt cx="1143000" cy="609600"/>
          </a:xfrm>
        </p:grpSpPr>
        <p:sp>
          <p:nvSpPr>
            <p:cNvPr id="11" name="TextBox 10">
              <a:extLst>
                <a:ext uri="{FF2B5EF4-FFF2-40B4-BE49-F238E27FC236}">
                  <a16:creationId xmlns:a16="http://schemas.microsoft.com/office/drawing/2014/main" id="{7FF124E9-5A53-B94C-A618-C0280EA21839}"/>
                </a:ext>
              </a:extLst>
            </p:cNvPr>
            <p:cNvSpPr txBox="1"/>
            <p:nvPr/>
          </p:nvSpPr>
          <p:spPr>
            <a:xfrm>
              <a:off x="413311" y="180200"/>
              <a:ext cx="914400" cy="276999"/>
            </a:xfrm>
            <a:prstGeom prst="rect">
              <a:avLst/>
            </a:prstGeom>
            <a:noFill/>
          </p:spPr>
          <p:txBody>
            <a:bodyPr wrap="square" rtlCol="0">
              <a:spAutoFit/>
            </a:bodyPr>
            <a:lstStyle/>
            <a:p>
              <a:r>
                <a:rPr lang="en-US" sz="1200" dirty="0">
                  <a:latin typeface="Garamond" panose="02020404030301010803" pitchFamily="18" charset="0"/>
                </a:rPr>
                <a:t>BAS</a:t>
              </a:r>
            </a:p>
          </p:txBody>
        </p:sp>
        <p:sp>
          <p:nvSpPr>
            <p:cNvPr id="12" name="TextBox 11">
              <a:extLst>
                <a:ext uri="{FF2B5EF4-FFF2-40B4-BE49-F238E27FC236}">
                  <a16:creationId xmlns:a16="http://schemas.microsoft.com/office/drawing/2014/main" id="{CE523915-AC4B-1046-A1ED-2A9939081E11}"/>
                </a:ext>
              </a:extLst>
            </p:cNvPr>
            <p:cNvSpPr txBox="1"/>
            <p:nvPr/>
          </p:nvSpPr>
          <p:spPr>
            <a:xfrm>
              <a:off x="184711" y="420468"/>
              <a:ext cx="838200" cy="369332"/>
            </a:xfrm>
            <a:prstGeom prst="rect">
              <a:avLst/>
            </a:prstGeom>
            <a:noFill/>
          </p:spPr>
          <p:txBody>
            <a:bodyPr wrap="square" rtlCol="0">
              <a:spAutoFit/>
            </a:bodyPr>
            <a:lstStyle/>
            <a:p>
              <a:pPr algn="ctr"/>
              <a:r>
                <a:rPr lang="en-US" dirty="0">
                  <a:latin typeface="Garamond" panose="02020404030301010803" pitchFamily="18" charset="0"/>
                </a:rPr>
                <a:t>BFS</a:t>
              </a:r>
            </a:p>
          </p:txBody>
        </p:sp>
      </p:grpSp>
      <p:grpSp>
        <p:nvGrpSpPr>
          <p:cNvPr id="20" name="Group 19">
            <a:extLst>
              <a:ext uri="{FF2B5EF4-FFF2-40B4-BE49-F238E27FC236}">
                <a16:creationId xmlns:a16="http://schemas.microsoft.com/office/drawing/2014/main" id="{A743B86B-1091-B14E-A6FD-FD5443A64130}"/>
              </a:ext>
            </a:extLst>
          </p:cNvPr>
          <p:cNvGrpSpPr/>
          <p:nvPr/>
        </p:nvGrpSpPr>
        <p:grpSpPr>
          <a:xfrm>
            <a:off x="9372600" y="243038"/>
            <a:ext cx="2558489" cy="428323"/>
            <a:chOff x="9212595" y="364590"/>
            <a:chExt cx="2558489" cy="428323"/>
          </a:xfrm>
        </p:grpSpPr>
        <p:sp>
          <p:nvSpPr>
            <p:cNvPr id="21" name="object 4">
              <a:extLst>
                <a:ext uri="{FF2B5EF4-FFF2-40B4-BE49-F238E27FC236}">
                  <a16:creationId xmlns:a16="http://schemas.microsoft.com/office/drawing/2014/main" id="{E9CF30F1-9F3A-1549-A038-7415F797CA5F}"/>
                </a:ext>
              </a:extLst>
            </p:cNvPr>
            <p:cNvSpPr txBox="1"/>
            <p:nvPr/>
          </p:nvSpPr>
          <p:spPr>
            <a:xfrm>
              <a:off x="9954227" y="364590"/>
              <a:ext cx="1816857" cy="428322"/>
            </a:xfrm>
            <a:prstGeom prst="rect">
              <a:avLst/>
            </a:prstGeom>
            <a:solidFill>
              <a:srgbClr val="FFFFFF"/>
            </a:solidFill>
          </p:spPr>
          <p:txBody>
            <a:bodyPr vert="horz" wrap="square" lIns="0" tIns="53340" rIns="0" bIns="0" rtlCol="0">
              <a:spAutoFit/>
            </a:bodyPr>
            <a:lstStyle/>
            <a:p>
              <a:pPr marL="12700">
                <a:lnSpc>
                  <a:spcPct val="100000"/>
                </a:lnSpc>
                <a:spcBef>
                  <a:spcPts val="420"/>
                </a:spcBef>
              </a:pPr>
              <a:r>
                <a:rPr sz="900" b="1" spc="-160" dirty="0">
                  <a:solidFill>
                    <a:schemeClr val="bg2"/>
                  </a:solidFill>
                  <a:latin typeface="Arial"/>
                  <a:cs typeface="Arial"/>
                </a:rPr>
                <a:t>BFS  </a:t>
              </a:r>
              <a:r>
                <a:rPr sz="900" b="1" spc="-55" dirty="0">
                  <a:solidFill>
                    <a:schemeClr val="bg2"/>
                  </a:solidFill>
                  <a:latin typeface="Arial"/>
                  <a:cs typeface="Arial"/>
                </a:rPr>
                <a:t>– </a:t>
              </a:r>
              <a:r>
                <a:rPr sz="900" b="1" spc="-105" dirty="0">
                  <a:solidFill>
                    <a:schemeClr val="bg2"/>
                  </a:solidFill>
                  <a:latin typeface="Arial"/>
                  <a:cs typeface="Arial"/>
                </a:rPr>
                <a:t>Business  </a:t>
              </a:r>
              <a:r>
                <a:rPr sz="900" b="1" spc="-20" dirty="0">
                  <a:solidFill>
                    <a:schemeClr val="bg2"/>
                  </a:solidFill>
                  <a:latin typeface="Arial"/>
                  <a:cs typeface="Arial"/>
                </a:rPr>
                <a:t>&amp; </a:t>
              </a:r>
              <a:r>
                <a:rPr sz="900" b="1" spc="-75" dirty="0">
                  <a:solidFill>
                    <a:schemeClr val="bg2"/>
                  </a:solidFill>
                  <a:latin typeface="Arial"/>
                  <a:cs typeface="Arial"/>
                </a:rPr>
                <a:t>Financial</a:t>
              </a:r>
              <a:r>
                <a:rPr sz="900" b="1" spc="-85" dirty="0">
                  <a:solidFill>
                    <a:schemeClr val="bg2"/>
                  </a:solidFill>
                  <a:latin typeface="Arial"/>
                  <a:cs typeface="Arial"/>
                </a:rPr>
                <a:t> </a:t>
              </a:r>
              <a:r>
                <a:rPr sz="900" b="1" spc="-90" dirty="0">
                  <a:solidFill>
                    <a:schemeClr val="bg2"/>
                  </a:solidFill>
                  <a:latin typeface="Arial"/>
                  <a:cs typeface="Arial"/>
                </a:rPr>
                <a:t>Services</a:t>
              </a:r>
              <a:endParaRPr sz="900" dirty="0">
                <a:solidFill>
                  <a:schemeClr val="bg2"/>
                </a:solidFill>
                <a:latin typeface="Arial"/>
                <a:cs typeface="Arial"/>
              </a:endParaRPr>
            </a:p>
            <a:p>
              <a:pPr marL="12700">
                <a:lnSpc>
                  <a:spcPct val="100000"/>
                </a:lnSpc>
                <a:spcBef>
                  <a:spcPts val="215"/>
                </a:spcBef>
              </a:pPr>
              <a:r>
                <a:rPr sz="600" i="1" spc="-55" dirty="0">
                  <a:solidFill>
                    <a:schemeClr val="bg2"/>
                  </a:solidFill>
                  <a:latin typeface="Arial"/>
                  <a:cs typeface="Arial"/>
                </a:rPr>
                <a:t>A </a:t>
              </a:r>
              <a:r>
                <a:rPr sz="600" i="1" spc="-30" dirty="0">
                  <a:solidFill>
                    <a:schemeClr val="bg2"/>
                  </a:solidFill>
                  <a:latin typeface="Arial"/>
                  <a:cs typeface="Arial"/>
                </a:rPr>
                <a:t>Division </a:t>
              </a:r>
              <a:r>
                <a:rPr sz="600" i="1" spc="-10" dirty="0">
                  <a:solidFill>
                    <a:schemeClr val="bg2"/>
                  </a:solidFill>
                  <a:latin typeface="Arial"/>
                  <a:cs typeface="Arial"/>
                </a:rPr>
                <a:t>of </a:t>
              </a:r>
              <a:r>
                <a:rPr sz="600" i="1" spc="-55" dirty="0">
                  <a:solidFill>
                    <a:schemeClr val="bg2"/>
                  </a:solidFill>
                  <a:latin typeface="Arial"/>
                  <a:cs typeface="Arial"/>
                </a:rPr>
                <a:t>Business  </a:t>
              </a:r>
              <a:r>
                <a:rPr sz="600" i="1" dirty="0">
                  <a:solidFill>
                    <a:schemeClr val="bg2"/>
                  </a:solidFill>
                  <a:latin typeface="Arial"/>
                  <a:cs typeface="Arial"/>
                </a:rPr>
                <a:t>&amp; </a:t>
              </a:r>
              <a:r>
                <a:rPr sz="600" i="1" spc="-20" dirty="0">
                  <a:solidFill>
                    <a:schemeClr val="bg2"/>
                  </a:solidFill>
                  <a:latin typeface="Arial"/>
                  <a:cs typeface="Arial"/>
                </a:rPr>
                <a:t>Administration </a:t>
              </a:r>
              <a:r>
                <a:rPr sz="600" i="1" spc="-50" dirty="0">
                  <a:solidFill>
                    <a:schemeClr val="bg2"/>
                  </a:solidFill>
                  <a:latin typeface="Arial"/>
                  <a:cs typeface="Arial"/>
                </a:rPr>
                <a:t>Services</a:t>
              </a:r>
              <a:r>
                <a:rPr sz="600" i="1" spc="-45" dirty="0">
                  <a:solidFill>
                    <a:schemeClr val="bg2"/>
                  </a:solidFill>
                  <a:latin typeface="Arial"/>
                  <a:cs typeface="Arial"/>
                </a:rPr>
                <a:t> </a:t>
              </a:r>
              <a:r>
                <a:rPr sz="600" i="1" spc="-65" dirty="0">
                  <a:solidFill>
                    <a:schemeClr val="bg2"/>
                  </a:solidFill>
                  <a:latin typeface="Arial"/>
                  <a:cs typeface="Arial"/>
                </a:rPr>
                <a:t>(BAS)</a:t>
              </a:r>
              <a:endParaRPr lang="en-US" sz="600" i="1" spc="-65" dirty="0">
                <a:solidFill>
                  <a:schemeClr val="bg2"/>
                </a:solidFill>
                <a:latin typeface="Arial"/>
                <a:cs typeface="Arial"/>
              </a:endParaRPr>
            </a:p>
            <a:p>
              <a:pPr marL="12700">
                <a:lnSpc>
                  <a:spcPct val="100000"/>
                </a:lnSpc>
                <a:spcBef>
                  <a:spcPts val="215"/>
                </a:spcBef>
              </a:pPr>
              <a:endParaRPr sz="600" dirty="0">
                <a:latin typeface="Arial"/>
                <a:cs typeface="Arial"/>
              </a:endParaRPr>
            </a:p>
          </p:txBody>
        </p:sp>
        <p:pic>
          <p:nvPicPr>
            <p:cNvPr id="22" name="Picture 21">
              <a:extLst>
                <a:ext uri="{FF2B5EF4-FFF2-40B4-BE49-F238E27FC236}">
                  <a16:creationId xmlns:a16="http://schemas.microsoft.com/office/drawing/2014/main" id="{4264052D-5A29-0E4B-AB7D-2C23156DC5FF}"/>
                </a:ext>
              </a:extLst>
            </p:cNvPr>
            <p:cNvPicPr>
              <a:picLocks noChangeAspect="1"/>
            </p:cNvPicPr>
            <p:nvPr/>
          </p:nvPicPr>
          <p:blipFill>
            <a:blip r:embed="rId2"/>
            <a:stretch>
              <a:fillRect/>
            </a:stretch>
          </p:blipFill>
          <p:spPr>
            <a:xfrm>
              <a:off x="9212595" y="364591"/>
              <a:ext cx="741632" cy="428322"/>
            </a:xfrm>
            <a:prstGeom prst="rect">
              <a:avLst/>
            </a:prstGeom>
          </p:spPr>
        </p:pic>
      </p:grpSp>
      <p:sp>
        <p:nvSpPr>
          <p:cNvPr id="23" name="Title 1">
            <a:extLst>
              <a:ext uri="{FF2B5EF4-FFF2-40B4-BE49-F238E27FC236}">
                <a16:creationId xmlns:a16="http://schemas.microsoft.com/office/drawing/2014/main" id="{BD52FCA7-1DE3-064F-9BF5-CD43E6DD4AD1}"/>
              </a:ext>
            </a:extLst>
          </p:cNvPr>
          <p:cNvSpPr>
            <a:spLocks noGrp="1"/>
          </p:cNvSpPr>
          <p:nvPr>
            <p:ph type="title"/>
          </p:nvPr>
        </p:nvSpPr>
        <p:spPr>
          <a:xfrm>
            <a:off x="1464733" y="152400"/>
            <a:ext cx="10041467" cy="1388533"/>
          </a:xfrm>
        </p:spPr>
        <p:txBody>
          <a:bodyPr>
            <a:normAutofit/>
          </a:bodyPr>
          <a:lstStyle/>
          <a:p>
            <a:r>
              <a:rPr lang="en-US" b="1" dirty="0" err="1">
                <a:solidFill>
                  <a:schemeClr val="bg2"/>
                </a:solidFill>
                <a:latin typeface="Garamond" panose="02020404030301010803" pitchFamily="18" charset="0"/>
              </a:rPr>
              <a:t>eBuy</a:t>
            </a:r>
            <a:r>
              <a:rPr lang="en-US" b="1" dirty="0">
                <a:solidFill>
                  <a:schemeClr val="bg2"/>
                </a:solidFill>
                <a:latin typeface="Garamond" panose="02020404030301010803" pitchFamily="18" charset="0"/>
              </a:rPr>
              <a:t> &amp; A/P  Screen Shots </a:t>
            </a:r>
          </a:p>
        </p:txBody>
      </p:sp>
      <p:grpSp>
        <p:nvGrpSpPr>
          <p:cNvPr id="7" name="Group 6">
            <a:extLst>
              <a:ext uri="{FF2B5EF4-FFF2-40B4-BE49-F238E27FC236}">
                <a16:creationId xmlns:a16="http://schemas.microsoft.com/office/drawing/2014/main" id="{EF49BB3E-E3D5-7742-91AC-B3EC78771AFC}"/>
              </a:ext>
            </a:extLst>
          </p:cNvPr>
          <p:cNvGrpSpPr/>
          <p:nvPr/>
        </p:nvGrpSpPr>
        <p:grpSpPr>
          <a:xfrm>
            <a:off x="0" y="1104450"/>
            <a:ext cx="9601200" cy="3475719"/>
            <a:chOff x="533400" y="1219200"/>
            <a:chExt cx="8557568" cy="3287369"/>
          </a:xfrm>
        </p:grpSpPr>
        <p:sp>
          <p:nvSpPr>
            <p:cNvPr id="4" name="Rectangle 3">
              <a:extLst>
                <a:ext uri="{FF2B5EF4-FFF2-40B4-BE49-F238E27FC236}">
                  <a16:creationId xmlns:a16="http://schemas.microsoft.com/office/drawing/2014/main" id="{DF488583-A731-3241-A1A1-FEEED625D06A}"/>
                </a:ext>
              </a:extLst>
            </p:cNvPr>
            <p:cNvSpPr/>
            <p:nvPr/>
          </p:nvSpPr>
          <p:spPr>
            <a:xfrm>
              <a:off x="533400" y="1219200"/>
              <a:ext cx="2476500" cy="369332"/>
            </a:xfrm>
            <a:prstGeom prst="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bg2"/>
                  </a:solidFill>
                </a:rPr>
                <a:t>eBuy</a:t>
              </a:r>
              <a:r>
                <a:rPr lang="en-US" sz="2000" b="1" dirty="0">
                  <a:solidFill>
                    <a:schemeClr val="bg2"/>
                  </a:solidFill>
                </a:rPr>
                <a:t> Entry </a:t>
              </a:r>
            </a:p>
          </p:txBody>
        </p:sp>
        <p:pic>
          <p:nvPicPr>
            <p:cNvPr id="6" name="Picture 5">
              <a:extLst>
                <a:ext uri="{FF2B5EF4-FFF2-40B4-BE49-F238E27FC236}">
                  <a16:creationId xmlns:a16="http://schemas.microsoft.com/office/drawing/2014/main" id="{CB3079BB-6A53-244E-84E3-C74D029E36D3}"/>
                </a:ext>
              </a:extLst>
            </p:cNvPr>
            <p:cNvPicPr>
              <a:picLocks noChangeAspect="1"/>
            </p:cNvPicPr>
            <p:nvPr/>
          </p:nvPicPr>
          <p:blipFill rotWithShape="1">
            <a:blip r:embed="rId3"/>
            <a:srcRect b="33889"/>
            <a:stretch/>
          </p:blipFill>
          <p:spPr>
            <a:xfrm>
              <a:off x="574431" y="1623701"/>
              <a:ext cx="8516537" cy="28828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6" name="Rectangle 15">
              <a:extLst>
                <a:ext uri="{FF2B5EF4-FFF2-40B4-BE49-F238E27FC236}">
                  <a16:creationId xmlns:a16="http://schemas.microsoft.com/office/drawing/2014/main" id="{2F06658E-1873-C54F-B6AC-E4EE1DEA5F23}"/>
                </a:ext>
              </a:extLst>
            </p:cNvPr>
            <p:cNvSpPr/>
            <p:nvPr/>
          </p:nvSpPr>
          <p:spPr>
            <a:xfrm>
              <a:off x="1976120" y="4038600"/>
              <a:ext cx="690880" cy="187025"/>
            </a:xfrm>
            <a:prstGeom prst="rect">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9" name="Rectangle 18">
              <a:extLst>
                <a:ext uri="{FF2B5EF4-FFF2-40B4-BE49-F238E27FC236}">
                  <a16:creationId xmlns:a16="http://schemas.microsoft.com/office/drawing/2014/main" id="{F427513A-B258-0C4E-941C-8E2F077627BB}"/>
                </a:ext>
              </a:extLst>
            </p:cNvPr>
            <p:cNvSpPr/>
            <p:nvPr/>
          </p:nvSpPr>
          <p:spPr>
            <a:xfrm>
              <a:off x="1606232" y="4225625"/>
              <a:ext cx="2051368" cy="187025"/>
            </a:xfrm>
            <a:prstGeom prst="rect">
              <a:avLst/>
            </a:prstGeom>
            <a:solidFill>
              <a:srgbClr val="FF2F9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5" name="Rectangle 24">
              <a:extLst>
                <a:ext uri="{FF2B5EF4-FFF2-40B4-BE49-F238E27FC236}">
                  <a16:creationId xmlns:a16="http://schemas.microsoft.com/office/drawing/2014/main" id="{8F08CB8A-E3D7-F64B-83E4-38F20FB823DF}"/>
                </a:ext>
              </a:extLst>
            </p:cNvPr>
            <p:cNvSpPr/>
            <p:nvPr/>
          </p:nvSpPr>
          <p:spPr>
            <a:xfrm>
              <a:off x="4068689" y="4064285"/>
              <a:ext cx="628406" cy="161340"/>
            </a:xfrm>
            <a:prstGeom prst="rect">
              <a:avLst/>
            </a:prstGeom>
            <a:solidFill>
              <a:srgbClr val="FF93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7" name="Rectangle 26">
              <a:extLst>
                <a:ext uri="{FF2B5EF4-FFF2-40B4-BE49-F238E27FC236}">
                  <a16:creationId xmlns:a16="http://schemas.microsoft.com/office/drawing/2014/main" id="{A973EA3F-6EB4-0E42-866E-966FED58211A}"/>
                </a:ext>
              </a:extLst>
            </p:cNvPr>
            <p:cNvSpPr/>
            <p:nvPr/>
          </p:nvSpPr>
          <p:spPr>
            <a:xfrm>
              <a:off x="1447800" y="4038601"/>
              <a:ext cx="528320" cy="204436"/>
            </a:xfrm>
            <a:prstGeom prst="rect">
              <a:avLst/>
            </a:prstGeom>
            <a:solidFill>
              <a:srgbClr val="00FD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9" name="Rectangle 28">
              <a:extLst>
                <a:ext uri="{FF2B5EF4-FFF2-40B4-BE49-F238E27FC236}">
                  <a16:creationId xmlns:a16="http://schemas.microsoft.com/office/drawing/2014/main" id="{DB3EF0CD-D3EB-5646-92B7-B5E05A157151}"/>
                </a:ext>
              </a:extLst>
            </p:cNvPr>
            <p:cNvSpPr/>
            <p:nvPr/>
          </p:nvSpPr>
          <p:spPr>
            <a:xfrm>
              <a:off x="4697095" y="4078136"/>
              <a:ext cx="362194" cy="182657"/>
            </a:xfrm>
            <a:prstGeom prst="rect">
              <a:avLst/>
            </a:prstGeom>
            <a:solidFill>
              <a:srgbClr val="4C216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8" name="Group 7">
            <a:extLst>
              <a:ext uri="{FF2B5EF4-FFF2-40B4-BE49-F238E27FC236}">
                <a16:creationId xmlns:a16="http://schemas.microsoft.com/office/drawing/2014/main" id="{40B041C8-E53F-E749-81E2-7A3D9AFDEFA8}"/>
              </a:ext>
            </a:extLst>
          </p:cNvPr>
          <p:cNvGrpSpPr/>
          <p:nvPr/>
        </p:nvGrpSpPr>
        <p:grpSpPr>
          <a:xfrm>
            <a:off x="3410431" y="4264038"/>
            <a:ext cx="8729054" cy="1950978"/>
            <a:chOff x="2667000" y="4866992"/>
            <a:chExt cx="8784548" cy="1493536"/>
          </a:xfrm>
        </p:grpSpPr>
        <p:sp>
          <p:nvSpPr>
            <p:cNvPr id="17" name="Rectangle 16">
              <a:extLst>
                <a:ext uri="{FF2B5EF4-FFF2-40B4-BE49-F238E27FC236}">
                  <a16:creationId xmlns:a16="http://schemas.microsoft.com/office/drawing/2014/main" id="{56F03B90-273B-E342-A788-1CE83B6E3247}"/>
                </a:ext>
              </a:extLst>
            </p:cNvPr>
            <p:cNvSpPr/>
            <p:nvPr/>
          </p:nvSpPr>
          <p:spPr>
            <a:xfrm>
              <a:off x="2667000" y="4866992"/>
              <a:ext cx="2476500" cy="369332"/>
            </a:xfrm>
            <a:prstGeom prst="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2"/>
                  </a:solidFill>
                </a:rPr>
                <a:t>AP View </a:t>
              </a:r>
            </a:p>
          </p:txBody>
        </p:sp>
        <p:pic>
          <p:nvPicPr>
            <p:cNvPr id="5" name="Picture 4">
              <a:extLst>
                <a:ext uri="{FF2B5EF4-FFF2-40B4-BE49-F238E27FC236}">
                  <a16:creationId xmlns:a16="http://schemas.microsoft.com/office/drawing/2014/main" id="{89BB60CD-2301-0E4E-9769-4AE9D191F679}"/>
                </a:ext>
              </a:extLst>
            </p:cNvPr>
            <p:cNvPicPr>
              <a:picLocks noChangeAspect="1"/>
            </p:cNvPicPr>
            <p:nvPr/>
          </p:nvPicPr>
          <p:blipFill rotWithShape="1">
            <a:blip r:embed="rId4"/>
            <a:srcRect t="72675"/>
            <a:stretch/>
          </p:blipFill>
          <p:spPr>
            <a:xfrm>
              <a:off x="2688548" y="5236324"/>
              <a:ext cx="8763000" cy="11242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8" name="Rectangle 17">
              <a:extLst>
                <a:ext uri="{FF2B5EF4-FFF2-40B4-BE49-F238E27FC236}">
                  <a16:creationId xmlns:a16="http://schemas.microsoft.com/office/drawing/2014/main" id="{144699E4-6CBD-8742-8512-6DE9B8C79197}"/>
                </a:ext>
              </a:extLst>
            </p:cNvPr>
            <p:cNvSpPr/>
            <p:nvPr/>
          </p:nvSpPr>
          <p:spPr>
            <a:xfrm>
              <a:off x="6980015" y="6060011"/>
              <a:ext cx="766844" cy="206149"/>
            </a:xfrm>
            <a:prstGeom prst="rect">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4" name="Rectangle 23">
              <a:extLst>
                <a:ext uri="{FF2B5EF4-FFF2-40B4-BE49-F238E27FC236}">
                  <a16:creationId xmlns:a16="http://schemas.microsoft.com/office/drawing/2014/main" id="{5E154BB6-E74A-C845-8DBE-80FE5832FF1F}"/>
                </a:ext>
              </a:extLst>
            </p:cNvPr>
            <p:cNvSpPr/>
            <p:nvPr/>
          </p:nvSpPr>
          <p:spPr>
            <a:xfrm>
              <a:off x="3905250" y="6060011"/>
              <a:ext cx="2051368" cy="187025"/>
            </a:xfrm>
            <a:prstGeom prst="rect">
              <a:avLst/>
            </a:prstGeom>
            <a:solidFill>
              <a:srgbClr val="FF2F9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6" name="Rectangle 25">
              <a:extLst>
                <a:ext uri="{FF2B5EF4-FFF2-40B4-BE49-F238E27FC236}">
                  <a16:creationId xmlns:a16="http://schemas.microsoft.com/office/drawing/2014/main" id="{3C6CC1AD-5D14-414D-8BB8-EC6C814A1945}"/>
                </a:ext>
              </a:extLst>
            </p:cNvPr>
            <p:cNvSpPr/>
            <p:nvPr/>
          </p:nvSpPr>
          <p:spPr>
            <a:xfrm>
              <a:off x="9394149" y="6090934"/>
              <a:ext cx="628406" cy="161340"/>
            </a:xfrm>
            <a:prstGeom prst="rect">
              <a:avLst/>
            </a:prstGeom>
            <a:solidFill>
              <a:srgbClr val="FF93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8" name="Rectangle 27">
              <a:extLst>
                <a:ext uri="{FF2B5EF4-FFF2-40B4-BE49-F238E27FC236}">
                  <a16:creationId xmlns:a16="http://schemas.microsoft.com/office/drawing/2014/main" id="{F97C7596-2EB2-0F4B-AC26-BACC26CEEEF1}"/>
                </a:ext>
              </a:extLst>
            </p:cNvPr>
            <p:cNvSpPr/>
            <p:nvPr/>
          </p:nvSpPr>
          <p:spPr>
            <a:xfrm>
              <a:off x="8953361" y="6060010"/>
              <a:ext cx="419239" cy="206149"/>
            </a:xfrm>
            <a:prstGeom prst="rect">
              <a:avLst/>
            </a:prstGeom>
            <a:solidFill>
              <a:srgbClr val="00FD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0" name="Rectangle 29">
              <a:extLst>
                <a:ext uri="{FF2B5EF4-FFF2-40B4-BE49-F238E27FC236}">
                  <a16:creationId xmlns:a16="http://schemas.microsoft.com/office/drawing/2014/main" id="{BDF1EF59-7074-6048-AC93-3C9FBB7EF7B9}"/>
                </a:ext>
              </a:extLst>
            </p:cNvPr>
            <p:cNvSpPr/>
            <p:nvPr/>
          </p:nvSpPr>
          <p:spPr>
            <a:xfrm>
              <a:off x="7796286" y="6049598"/>
              <a:ext cx="690880" cy="216561"/>
            </a:xfrm>
            <a:prstGeom prst="rect">
              <a:avLst/>
            </a:prstGeom>
            <a:solidFill>
              <a:srgbClr val="4C216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31" name="TextBox 30">
            <a:extLst>
              <a:ext uri="{FF2B5EF4-FFF2-40B4-BE49-F238E27FC236}">
                <a16:creationId xmlns:a16="http://schemas.microsoft.com/office/drawing/2014/main" id="{82F7F792-F6EC-1B47-BA00-ACE426D492B2}"/>
              </a:ext>
            </a:extLst>
          </p:cNvPr>
          <p:cNvSpPr txBox="1"/>
          <p:nvPr/>
        </p:nvSpPr>
        <p:spPr>
          <a:xfrm>
            <a:off x="46035" y="6372932"/>
            <a:ext cx="12072038" cy="408868"/>
          </a:xfrm>
          <a:prstGeom prst="rect">
            <a:avLst/>
          </a:prstGeom>
          <a:noFill/>
          <a:ln w="28575">
            <a:solidFill>
              <a:srgbClr val="FF0000"/>
            </a:solidFill>
          </a:ln>
        </p:spPr>
        <p:txBody>
          <a:bodyPr wrap="square" rtlCol="0">
            <a:spAutoFit/>
          </a:bodyPr>
          <a:lstStyle/>
          <a:p>
            <a:pPr algn="ctr"/>
            <a:r>
              <a:rPr lang="en-US" sz="2000" b="1" dirty="0">
                <a:solidFill>
                  <a:srgbClr val="FF0000"/>
                </a:solidFill>
              </a:rPr>
              <a:t>REMINDER: AP’s View Description is limited to 29 characters and that is why a Catalog # is very important </a:t>
            </a:r>
            <a:endParaRPr lang="en-US" sz="2000" b="1" i="1" dirty="0">
              <a:solidFill>
                <a:schemeClr val="tx2"/>
              </a:solidFill>
            </a:endParaRPr>
          </a:p>
        </p:txBody>
      </p:sp>
      <p:cxnSp>
        <p:nvCxnSpPr>
          <p:cNvPr id="43" name="Straight Arrow Connector 42"/>
          <p:cNvCxnSpPr>
            <a:cxnSpLocks/>
            <a:endCxn id="28" idx="0"/>
          </p:cNvCxnSpPr>
          <p:nvPr/>
        </p:nvCxnSpPr>
        <p:spPr>
          <a:xfrm>
            <a:off x="1464733" y="4283128"/>
            <a:ext cx="8400643" cy="153932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Elbow Connector 44"/>
          <p:cNvCxnSpPr>
            <a:cxnSpLocks/>
          </p:cNvCxnSpPr>
          <p:nvPr/>
        </p:nvCxnSpPr>
        <p:spPr>
          <a:xfrm>
            <a:off x="1657721" y="4437366"/>
            <a:ext cx="2983138" cy="1654378"/>
          </a:xfrm>
          <a:prstGeom prst="bentConnector3">
            <a:avLst>
              <a:gd name="adj1" fmla="val -158"/>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cxnSpLocks/>
            <a:stCxn id="16" idx="3"/>
          </p:cNvCxnSpPr>
          <p:nvPr/>
        </p:nvCxnSpPr>
        <p:spPr>
          <a:xfrm>
            <a:off x="2393802" y="4184259"/>
            <a:ext cx="5302398" cy="173306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cxnSpLocks/>
          </p:cNvCxnSpPr>
          <p:nvPr/>
        </p:nvCxnSpPr>
        <p:spPr>
          <a:xfrm>
            <a:off x="5007022" y="4268305"/>
            <a:ext cx="3603578" cy="154054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Elbow Connector 51"/>
          <p:cNvCxnSpPr>
            <a:cxnSpLocks/>
          </p:cNvCxnSpPr>
          <p:nvPr/>
        </p:nvCxnSpPr>
        <p:spPr>
          <a:xfrm rot="10800000" flipH="1" flipV="1">
            <a:off x="4671475" y="4211511"/>
            <a:ext cx="5749903" cy="1615482"/>
          </a:xfrm>
          <a:prstGeom prst="bentConnector3">
            <a:avLst>
              <a:gd name="adj1" fmla="val 99896"/>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a:cxnSpLocks/>
          </p:cNvCxnSpPr>
          <p:nvPr/>
        </p:nvCxnSpPr>
        <p:spPr>
          <a:xfrm>
            <a:off x="457200" y="4184259"/>
            <a:ext cx="3657600" cy="1654973"/>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a:cxnSpLocks/>
            <a:stCxn id="27" idx="1"/>
          </p:cNvCxnSpPr>
          <p:nvPr/>
        </p:nvCxnSpPr>
        <p:spPr>
          <a:xfrm>
            <a:off x="1025915" y="4193464"/>
            <a:ext cx="3393685" cy="1645768"/>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46067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C5BBF0F-701B-964B-8B4D-C53718EDB1B1}"/>
              </a:ext>
            </a:extLst>
          </p:cNvPr>
          <p:cNvGrpSpPr/>
          <p:nvPr/>
        </p:nvGrpSpPr>
        <p:grpSpPr>
          <a:xfrm>
            <a:off x="152400" y="0"/>
            <a:ext cx="1143000" cy="609600"/>
            <a:chOff x="184711" y="180200"/>
            <a:chExt cx="1143000" cy="609600"/>
          </a:xfrm>
        </p:grpSpPr>
        <p:sp>
          <p:nvSpPr>
            <p:cNvPr id="11" name="TextBox 10">
              <a:extLst>
                <a:ext uri="{FF2B5EF4-FFF2-40B4-BE49-F238E27FC236}">
                  <a16:creationId xmlns:a16="http://schemas.microsoft.com/office/drawing/2014/main" id="{7FF124E9-5A53-B94C-A618-C0280EA21839}"/>
                </a:ext>
              </a:extLst>
            </p:cNvPr>
            <p:cNvSpPr txBox="1"/>
            <p:nvPr/>
          </p:nvSpPr>
          <p:spPr>
            <a:xfrm>
              <a:off x="413311" y="180200"/>
              <a:ext cx="914400" cy="276999"/>
            </a:xfrm>
            <a:prstGeom prst="rect">
              <a:avLst/>
            </a:prstGeom>
            <a:noFill/>
          </p:spPr>
          <p:txBody>
            <a:bodyPr wrap="square" rtlCol="0">
              <a:spAutoFit/>
            </a:bodyPr>
            <a:lstStyle/>
            <a:p>
              <a:r>
                <a:rPr lang="en-US" sz="1200" dirty="0">
                  <a:latin typeface="Garamond" panose="02020404030301010803" pitchFamily="18" charset="0"/>
                </a:rPr>
                <a:t>BAS</a:t>
              </a:r>
            </a:p>
          </p:txBody>
        </p:sp>
        <p:sp>
          <p:nvSpPr>
            <p:cNvPr id="12" name="TextBox 11">
              <a:extLst>
                <a:ext uri="{FF2B5EF4-FFF2-40B4-BE49-F238E27FC236}">
                  <a16:creationId xmlns:a16="http://schemas.microsoft.com/office/drawing/2014/main" id="{CE523915-AC4B-1046-A1ED-2A9939081E11}"/>
                </a:ext>
              </a:extLst>
            </p:cNvPr>
            <p:cNvSpPr txBox="1"/>
            <p:nvPr/>
          </p:nvSpPr>
          <p:spPr>
            <a:xfrm>
              <a:off x="184711" y="420468"/>
              <a:ext cx="838200" cy="369332"/>
            </a:xfrm>
            <a:prstGeom prst="rect">
              <a:avLst/>
            </a:prstGeom>
            <a:noFill/>
          </p:spPr>
          <p:txBody>
            <a:bodyPr wrap="square" rtlCol="0">
              <a:spAutoFit/>
            </a:bodyPr>
            <a:lstStyle/>
            <a:p>
              <a:pPr algn="ctr"/>
              <a:r>
                <a:rPr lang="en-US" dirty="0">
                  <a:latin typeface="Garamond" panose="02020404030301010803" pitchFamily="18" charset="0"/>
                </a:rPr>
                <a:t>BFS</a:t>
              </a:r>
            </a:p>
          </p:txBody>
        </p:sp>
      </p:grpSp>
      <p:grpSp>
        <p:nvGrpSpPr>
          <p:cNvPr id="20" name="Group 19">
            <a:extLst>
              <a:ext uri="{FF2B5EF4-FFF2-40B4-BE49-F238E27FC236}">
                <a16:creationId xmlns:a16="http://schemas.microsoft.com/office/drawing/2014/main" id="{A743B86B-1091-B14E-A6FD-FD5443A64130}"/>
              </a:ext>
            </a:extLst>
          </p:cNvPr>
          <p:cNvGrpSpPr/>
          <p:nvPr/>
        </p:nvGrpSpPr>
        <p:grpSpPr>
          <a:xfrm>
            <a:off x="9372600" y="243038"/>
            <a:ext cx="2558489" cy="428323"/>
            <a:chOff x="9212595" y="364590"/>
            <a:chExt cx="2558489" cy="428323"/>
          </a:xfrm>
        </p:grpSpPr>
        <p:sp>
          <p:nvSpPr>
            <p:cNvPr id="21" name="object 4">
              <a:extLst>
                <a:ext uri="{FF2B5EF4-FFF2-40B4-BE49-F238E27FC236}">
                  <a16:creationId xmlns:a16="http://schemas.microsoft.com/office/drawing/2014/main" id="{E9CF30F1-9F3A-1549-A038-7415F797CA5F}"/>
                </a:ext>
              </a:extLst>
            </p:cNvPr>
            <p:cNvSpPr txBox="1"/>
            <p:nvPr/>
          </p:nvSpPr>
          <p:spPr>
            <a:xfrm>
              <a:off x="9954227" y="364590"/>
              <a:ext cx="1816857" cy="428322"/>
            </a:xfrm>
            <a:prstGeom prst="rect">
              <a:avLst/>
            </a:prstGeom>
            <a:solidFill>
              <a:srgbClr val="FFFFFF"/>
            </a:solidFill>
          </p:spPr>
          <p:txBody>
            <a:bodyPr vert="horz" wrap="square" lIns="0" tIns="53340" rIns="0" bIns="0" rtlCol="0">
              <a:spAutoFit/>
            </a:bodyPr>
            <a:lstStyle/>
            <a:p>
              <a:pPr marL="12700">
                <a:lnSpc>
                  <a:spcPct val="100000"/>
                </a:lnSpc>
                <a:spcBef>
                  <a:spcPts val="420"/>
                </a:spcBef>
              </a:pPr>
              <a:r>
                <a:rPr sz="900" b="1" spc="-160" dirty="0">
                  <a:solidFill>
                    <a:schemeClr val="bg2"/>
                  </a:solidFill>
                  <a:latin typeface="Arial"/>
                  <a:cs typeface="Arial"/>
                </a:rPr>
                <a:t>BFS  </a:t>
              </a:r>
              <a:r>
                <a:rPr sz="900" b="1" spc="-55" dirty="0">
                  <a:solidFill>
                    <a:schemeClr val="bg2"/>
                  </a:solidFill>
                  <a:latin typeface="Arial"/>
                  <a:cs typeface="Arial"/>
                </a:rPr>
                <a:t>– </a:t>
              </a:r>
              <a:r>
                <a:rPr sz="900" b="1" spc="-105" dirty="0">
                  <a:solidFill>
                    <a:schemeClr val="bg2"/>
                  </a:solidFill>
                  <a:latin typeface="Arial"/>
                  <a:cs typeface="Arial"/>
                </a:rPr>
                <a:t>Business  </a:t>
              </a:r>
              <a:r>
                <a:rPr sz="900" b="1" spc="-20" dirty="0">
                  <a:solidFill>
                    <a:schemeClr val="bg2"/>
                  </a:solidFill>
                  <a:latin typeface="Arial"/>
                  <a:cs typeface="Arial"/>
                </a:rPr>
                <a:t>&amp; </a:t>
              </a:r>
              <a:r>
                <a:rPr sz="900" b="1" spc="-75" dirty="0">
                  <a:solidFill>
                    <a:schemeClr val="bg2"/>
                  </a:solidFill>
                  <a:latin typeface="Arial"/>
                  <a:cs typeface="Arial"/>
                </a:rPr>
                <a:t>Financial</a:t>
              </a:r>
              <a:r>
                <a:rPr sz="900" b="1" spc="-85" dirty="0">
                  <a:solidFill>
                    <a:schemeClr val="bg2"/>
                  </a:solidFill>
                  <a:latin typeface="Arial"/>
                  <a:cs typeface="Arial"/>
                </a:rPr>
                <a:t> </a:t>
              </a:r>
              <a:r>
                <a:rPr sz="900" b="1" spc="-90" dirty="0">
                  <a:solidFill>
                    <a:schemeClr val="bg2"/>
                  </a:solidFill>
                  <a:latin typeface="Arial"/>
                  <a:cs typeface="Arial"/>
                </a:rPr>
                <a:t>Services</a:t>
              </a:r>
              <a:endParaRPr sz="900" dirty="0">
                <a:solidFill>
                  <a:schemeClr val="bg2"/>
                </a:solidFill>
                <a:latin typeface="Arial"/>
                <a:cs typeface="Arial"/>
              </a:endParaRPr>
            </a:p>
            <a:p>
              <a:pPr marL="12700">
                <a:lnSpc>
                  <a:spcPct val="100000"/>
                </a:lnSpc>
                <a:spcBef>
                  <a:spcPts val="215"/>
                </a:spcBef>
              </a:pPr>
              <a:r>
                <a:rPr sz="600" i="1" spc="-55" dirty="0">
                  <a:solidFill>
                    <a:schemeClr val="bg2"/>
                  </a:solidFill>
                  <a:latin typeface="Arial"/>
                  <a:cs typeface="Arial"/>
                </a:rPr>
                <a:t>A </a:t>
              </a:r>
              <a:r>
                <a:rPr sz="600" i="1" spc="-30" dirty="0">
                  <a:solidFill>
                    <a:schemeClr val="bg2"/>
                  </a:solidFill>
                  <a:latin typeface="Arial"/>
                  <a:cs typeface="Arial"/>
                </a:rPr>
                <a:t>Division </a:t>
              </a:r>
              <a:r>
                <a:rPr sz="600" i="1" spc="-10" dirty="0">
                  <a:solidFill>
                    <a:schemeClr val="bg2"/>
                  </a:solidFill>
                  <a:latin typeface="Arial"/>
                  <a:cs typeface="Arial"/>
                </a:rPr>
                <a:t>of </a:t>
              </a:r>
              <a:r>
                <a:rPr sz="600" i="1" spc="-55" dirty="0">
                  <a:solidFill>
                    <a:schemeClr val="bg2"/>
                  </a:solidFill>
                  <a:latin typeface="Arial"/>
                  <a:cs typeface="Arial"/>
                </a:rPr>
                <a:t>Business  </a:t>
              </a:r>
              <a:r>
                <a:rPr sz="600" i="1" dirty="0">
                  <a:solidFill>
                    <a:schemeClr val="bg2"/>
                  </a:solidFill>
                  <a:latin typeface="Arial"/>
                  <a:cs typeface="Arial"/>
                </a:rPr>
                <a:t>&amp; </a:t>
              </a:r>
              <a:r>
                <a:rPr sz="600" i="1" spc="-20" dirty="0">
                  <a:solidFill>
                    <a:schemeClr val="bg2"/>
                  </a:solidFill>
                  <a:latin typeface="Arial"/>
                  <a:cs typeface="Arial"/>
                </a:rPr>
                <a:t>Administration </a:t>
              </a:r>
              <a:r>
                <a:rPr sz="600" i="1" spc="-50" dirty="0">
                  <a:solidFill>
                    <a:schemeClr val="bg2"/>
                  </a:solidFill>
                  <a:latin typeface="Arial"/>
                  <a:cs typeface="Arial"/>
                </a:rPr>
                <a:t>Services</a:t>
              </a:r>
              <a:r>
                <a:rPr sz="600" i="1" spc="-45" dirty="0">
                  <a:solidFill>
                    <a:schemeClr val="bg2"/>
                  </a:solidFill>
                  <a:latin typeface="Arial"/>
                  <a:cs typeface="Arial"/>
                </a:rPr>
                <a:t> </a:t>
              </a:r>
              <a:r>
                <a:rPr sz="600" i="1" spc="-65" dirty="0">
                  <a:solidFill>
                    <a:schemeClr val="bg2"/>
                  </a:solidFill>
                  <a:latin typeface="Arial"/>
                  <a:cs typeface="Arial"/>
                </a:rPr>
                <a:t>(BAS)</a:t>
              </a:r>
              <a:endParaRPr lang="en-US" sz="600" i="1" spc="-65" dirty="0">
                <a:solidFill>
                  <a:schemeClr val="bg2"/>
                </a:solidFill>
                <a:latin typeface="Arial"/>
                <a:cs typeface="Arial"/>
              </a:endParaRPr>
            </a:p>
            <a:p>
              <a:pPr marL="12700">
                <a:lnSpc>
                  <a:spcPct val="100000"/>
                </a:lnSpc>
                <a:spcBef>
                  <a:spcPts val="215"/>
                </a:spcBef>
              </a:pPr>
              <a:endParaRPr sz="600" dirty="0">
                <a:latin typeface="Arial"/>
                <a:cs typeface="Arial"/>
              </a:endParaRPr>
            </a:p>
          </p:txBody>
        </p:sp>
        <p:pic>
          <p:nvPicPr>
            <p:cNvPr id="22" name="Picture 21">
              <a:extLst>
                <a:ext uri="{FF2B5EF4-FFF2-40B4-BE49-F238E27FC236}">
                  <a16:creationId xmlns:a16="http://schemas.microsoft.com/office/drawing/2014/main" id="{4264052D-5A29-0E4B-AB7D-2C23156DC5FF}"/>
                </a:ext>
              </a:extLst>
            </p:cNvPr>
            <p:cNvPicPr>
              <a:picLocks noChangeAspect="1"/>
            </p:cNvPicPr>
            <p:nvPr/>
          </p:nvPicPr>
          <p:blipFill>
            <a:blip r:embed="rId2"/>
            <a:stretch>
              <a:fillRect/>
            </a:stretch>
          </p:blipFill>
          <p:spPr>
            <a:xfrm>
              <a:off x="9212595" y="364591"/>
              <a:ext cx="741632" cy="428322"/>
            </a:xfrm>
            <a:prstGeom prst="rect">
              <a:avLst/>
            </a:prstGeom>
          </p:spPr>
        </p:pic>
      </p:grpSp>
      <p:sp>
        <p:nvSpPr>
          <p:cNvPr id="23" name="Title 1">
            <a:extLst>
              <a:ext uri="{FF2B5EF4-FFF2-40B4-BE49-F238E27FC236}">
                <a16:creationId xmlns:a16="http://schemas.microsoft.com/office/drawing/2014/main" id="{BD52FCA7-1DE3-064F-9BF5-CD43E6DD4AD1}"/>
              </a:ext>
            </a:extLst>
          </p:cNvPr>
          <p:cNvSpPr>
            <a:spLocks noGrp="1"/>
          </p:cNvSpPr>
          <p:nvPr>
            <p:ph type="title"/>
          </p:nvPr>
        </p:nvSpPr>
        <p:spPr>
          <a:xfrm>
            <a:off x="1371600" y="228600"/>
            <a:ext cx="10058400" cy="1371600"/>
          </a:xfrm>
        </p:spPr>
        <p:txBody>
          <a:bodyPr>
            <a:normAutofit/>
          </a:bodyPr>
          <a:lstStyle/>
          <a:p>
            <a:r>
              <a:rPr lang="en-US" b="1" dirty="0">
                <a:solidFill>
                  <a:schemeClr val="bg2"/>
                </a:solidFill>
                <a:latin typeface="Garamond" panose="02020404030301010803" pitchFamily="18" charset="0"/>
              </a:rPr>
              <a:t>PO Types </a:t>
            </a:r>
            <a:r>
              <a:rPr lang="en-US" dirty="0">
                <a:solidFill>
                  <a:schemeClr val="bg2"/>
                </a:solidFill>
                <a:latin typeface="Garamond" panose="02020404030301010803" pitchFamily="18" charset="0"/>
              </a:rPr>
              <a:t>|Standard Formats</a:t>
            </a:r>
          </a:p>
        </p:txBody>
      </p:sp>
      <p:graphicFrame>
        <p:nvGraphicFramePr>
          <p:cNvPr id="5" name="Table 4">
            <a:extLst>
              <a:ext uri="{FF2B5EF4-FFF2-40B4-BE49-F238E27FC236}">
                <a16:creationId xmlns:a16="http://schemas.microsoft.com/office/drawing/2014/main" id="{BEEF12E6-0A50-A444-B1EA-1262E70C8FD5}"/>
              </a:ext>
            </a:extLst>
          </p:cNvPr>
          <p:cNvGraphicFramePr>
            <a:graphicFrameLocks noGrp="1"/>
          </p:cNvGraphicFramePr>
          <p:nvPr>
            <p:extLst>
              <p:ext uri="{D42A27DB-BD31-4B8C-83A1-F6EECF244321}">
                <p14:modId xmlns:p14="http://schemas.microsoft.com/office/powerpoint/2010/main" val="4285921263"/>
              </p:ext>
            </p:extLst>
          </p:nvPr>
        </p:nvGraphicFramePr>
        <p:xfrm>
          <a:off x="233140" y="1444935"/>
          <a:ext cx="11725720" cy="3440101"/>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2514601">
                  <a:extLst>
                    <a:ext uri="{9D8B030D-6E8A-4147-A177-3AD203B41FA5}">
                      <a16:colId xmlns:a16="http://schemas.microsoft.com/office/drawing/2014/main" val="735744133"/>
                    </a:ext>
                  </a:extLst>
                </a:gridCol>
                <a:gridCol w="2508568">
                  <a:extLst>
                    <a:ext uri="{9D8B030D-6E8A-4147-A177-3AD203B41FA5}">
                      <a16:colId xmlns:a16="http://schemas.microsoft.com/office/drawing/2014/main" val="3740614100"/>
                    </a:ext>
                  </a:extLst>
                </a:gridCol>
                <a:gridCol w="4120832">
                  <a:extLst>
                    <a:ext uri="{9D8B030D-6E8A-4147-A177-3AD203B41FA5}">
                      <a16:colId xmlns:a16="http://schemas.microsoft.com/office/drawing/2014/main" val="2015165138"/>
                    </a:ext>
                  </a:extLst>
                </a:gridCol>
                <a:gridCol w="2581719">
                  <a:extLst>
                    <a:ext uri="{9D8B030D-6E8A-4147-A177-3AD203B41FA5}">
                      <a16:colId xmlns:a16="http://schemas.microsoft.com/office/drawing/2014/main" val="3731672507"/>
                    </a:ext>
                  </a:extLst>
                </a:gridCol>
              </a:tblGrid>
              <a:tr h="635950">
                <a:tc>
                  <a:txBody>
                    <a:bodyPr/>
                    <a:lstStyle/>
                    <a:p>
                      <a:pPr algn="ctr"/>
                      <a:r>
                        <a:rPr lang="en-US" sz="2400" dirty="0">
                          <a:solidFill>
                            <a:schemeClr val="bg2"/>
                          </a:solidFill>
                        </a:rPr>
                        <a:t>PO Type</a:t>
                      </a:r>
                    </a:p>
                  </a:txBody>
                  <a:tcPr anchor="ctr">
                    <a:lnR w="38100" cap="flat" cmpd="sng" algn="ctr">
                      <a:solidFill>
                        <a:schemeClr val="bg2"/>
                      </a:solidFill>
                      <a:prstDash val="solid"/>
                      <a:round/>
                      <a:headEnd type="none" w="med" len="med"/>
                      <a:tailEnd type="none" w="med" len="med"/>
                    </a:lnR>
                    <a:lnB w="38100" cap="flat" cmpd="sng" algn="ctr">
                      <a:solidFill>
                        <a:schemeClr val="bg2"/>
                      </a:solidFill>
                      <a:prstDash val="solid"/>
                      <a:round/>
                      <a:headEnd type="none" w="med" len="med"/>
                      <a:tailEnd type="none" w="med" len="med"/>
                    </a:lnB>
                  </a:tcPr>
                </a:tc>
                <a:tc>
                  <a:txBody>
                    <a:bodyPr/>
                    <a:lstStyle/>
                    <a:p>
                      <a:pPr algn="ctr"/>
                      <a:r>
                        <a:rPr lang="en-US" sz="2400" dirty="0">
                          <a:solidFill>
                            <a:schemeClr val="bg2"/>
                          </a:solidFill>
                        </a:rPr>
                        <a:t>Description</a:t>
                      </a:r>
                    </a:p>
                  </a:txBody>
                  <a:tcPr anchor="ctr">
                    <a:lnL w="38100"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B w="38100" cap="flat" cmpd="sng" algn="ctr">
                      <a:solidFill>
                        <a:schemeClr val="bg2"/>
                      </a:solidFill>
                      <a:prstDash val="solid"/>
                      <a:round/>
                      <a:headEnd type="none" w="med" len="med"/>
                      <a:tailEnd type="none" w="med" len="med"/>
                    </a:lnB>
                  </a:tcPr>
                </a:tc>
                <a:tc>
                  <a:txBody>
                    <a:bodyPr/>
                    <a:lstStyle/>
                    <a:p>
                      <a:pPr algn="ctr"/>
                      <a:r>
                        <a:rPr lang="en-US" sz="2400" dirty="0">
                          <a:solidFill>
                            <a:schemeClr val="bg2"/>
                          </a:solidFill>
                        </a:rPr>
                        <a:t>Catalog #</a:t>
                      </a:r>
                    </a:p>
                  </a:txBody>
                  <a:tcPr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B w="38100" cap="flat" cmpd="sng" algn="ctr">
                      <a:solidFill>
                        <a:schemeClr val="bg2"/>
                      </a:solidFill>
                      <a:prstDash val="solid"/>
                      <a:round/>
                      <a:headEnd type="none" w="med" len="med"/>
                      <a:tailEnd type="none" w="med" len="med"/>
                    </a:lnB>
                  </a:tcPr>
                </a:tc>
                <a:tc>
                  <a:txBody>
                    <a:bodyPr/>
                    <a:lstStyle/>
                    <a:p>
                      <a:pPr algn="ctr"/>
                      <a:r>
                        <a:rPr lang="en-US" sz="2400" dirty="0">
                          <a:solidFill>
                            <a:schemeClr val="bg2"/>
                          </a:solidFill>
                        </a:rPr>
                        <a:t>Code = Catalog #</a:t>
                      </a:r>
                    </a:p>
                  </a:txBody>
                  <a:tcPr anchor="ctr">
                    <a:lnL w="3175" cap="flat" cmpd="sng" algn="ctr">
                      <a:solidFill>
                        <a:schemeClr val="bg2"/>
                      </a:solidFill>
                      <a:prstDash val="solid"/>
                      <a:round/>
                      <a:headEnd type="none" w="med" len="med"/>
                      <a:tailEnd type="none" w="med" len="med"/>
                    </a:lnL>
                    <a:lnB w="381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260065333"/>
                  </a:ext>
                </a:extLst>
              </a:tr>
              <a:tr h="847588">
                <a:tc>
                  <a:txBody>
                    <a:bodyPr/>
                    <a:lstStyle/>
                    <a:p>
                      <a:pPr algn="ctr"/>
                      <a:r>
                        <a:rPr lang="en-US" sz="2400" b="1" dirty="0">
                          <a:solidFill>
                            <a:schemeClr val="bg2"/>
                          </a:solidFill>
                        </a:rPr>
                        <a:t>Good/Product(s)</a:t>
                      </a:r>
                    </a:p>
                  </a:txBody>
                  <a:tcPr anchor="ctr">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FFD578"/>
                    </a:solidFill>
                  </a:tcPr>
                </a:tc>
                <a:tc>
                  <a:txBody>
                    <a:bodyPr/>
                    <a:lstStyle/>
                    <a:p>
                      <a:pPr algn="ctr"/>
                      <a:r>
                        <a:rPr lang="en-US" sz="2000" b="1" dirty="0">
                          <a:solidFill>
                            <a:schemeClr val="bg2"/>
                          </a:solidFill>
                        </a:rPr>
                        <a:t>Noun, Modifier</a:t>
                      </a:r>
                    </a:p>
                  </a:txBody>
                  <a:tcPr anchor="ctr">
                    <a:lnL w="38100"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ctr"/>
                      <a:r>
                        <a:rPr lang="en-US" sz="2000" b="1" dirty="0">
                          <a:solidFill>
                            <a:schemeClr val="bg2"/>
                          </a:solidFill>
                        </a:rPr>
                        <a:t>Part #/Manufacturer #/SKU</a:t>
                      </a:r>
                    </a:p>
                  </a:txBody>
                  <a:tcPr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ctr"/>
                      <a:r>
                        <a:rPr lang="en-US" sz="2000" b="1" dirty="0">
                          <a:solidFill>
                            <a:srgbClr val="FF0000"/>
                          </a:solidFill>
                        </a:rPr>
                        <a:t>N/A</a:t>
                      </a:r>
                    </a:p>
                  </a:txBody>
                  <a:tcPr anchor="ctr">
                    <a:lnL w="3175" cap="flat" cmpd="sng" algn="ctr">
                      <a:solidFill>
                        <a:schemeClr val="bg2"/>
                      </a:solidFill>
                      <a:prstDash val="solid"/>
                      <a:round/>
                      <a:headEnd type="none" w="med" len="med"/>
                      <a:tailEnd type="none" w="med" len="med"/>
                    </a:lnL>
                    <a:lnT w="38100"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390587720"/>
                  </a:ext>
                </a:extLst>
              </a:tr>
              <a:tr h="717734">
                <a:tc>
                  <a:txBody>
                    <a:bodyPr/>
                    <a:lstStyle/>
                    <a:p>
                      <a:pPr algn="ctr"/>
                      <a:r>
                        <a:rPr lang="en-US" sz="2400" b="1" dirty="0">
                          <a:solidFill>
                            <a:schemeClr val="bg2"/>
                          </a:solidFill>
                        </a:rPr>
                        <a:t>Service(s)</a:t>
                      </a:r>
                    </a:p>
                  </a:txBody>
                  <a:tcPr anchor="ctr">
                    <a:lnR w="38100"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FFD578"/>
                    </a:solidFill>
                  </a:tcPr>
                </a:tc>
                <a:tc>
                  <a:txBody>
                    <a:bodyPr/>
                    <a:lstStyle/>
                    <a:p>
                      <a:pPr algn="ctr"/>
                      <a:r>
                        <a:rPr lang="en-US" sz="2000" b="1" dirty="0">
                          <a:solidFill>
                            <a:schemeClr val="bg2"/>
                          </a:solidFill>
                        </a:rPr>
                        <a:t>SVC, Type</a:t>
                      </a:r>
                    </a:p>
                  </a:txBody>
                  <a:tcPr anchor="ctr">
                    <a:lnL w="38100"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b="1" dirty="0">
                          <a:solidFill>
                            <a:srgbClr val="FF0000"/>
                          </a:solidFill>
                        </a:rPr>
                        <a:t>N/A</a:t>
                      </a:r>
                    </a:p>
                  </a:txBody>
                  <a:tcPr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ctr"/>
                      <a:r>
                        <a:rPr lang="en-US" sz="2000" b="1" dirty="0">
                          <a:solidFill>
                            <a:schemeClr val="bg2"/>
                          </a:solidFill>
                        </a:rPr>
                        <a:t>SVC</a:t>
                      </a:r>
                    </a:p>
                  </a:txBody>
                  <a:tcPr anchor="ctr">
                    <a:lnL w="3175" cap="flat" cmpd="sng" algn="ctr">
                      <a:solidFill>
                        <a:schemeClr val="bg2"/>
                      </a:solidFill>
                      <a:prstDash val="solid"/>
                      <a:round/>
                      <a:headEnd type="none" w="med" len="med"/>
                      <a:tailEnd type="none" w="med" len="med"/>
                    </a:lnL>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94673461"/>
                  </a:ext>
                </a:extLst>
              </a:tr>
              <a:tr h="1238829">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dirty="0">
                          <a:solidFill>
                            <a:schemeClr val="bg2"/>
                          </a:solidFill>
                        </a:rPr>
                        <a:t>Good/Product(s)</a:t>
                      </a:r>
                    </a:p>
                    <a:p>
                      <a:pPr algn="ctr"/>
                      <a:r>
                        <a:rPr lang="en-US" sz="2400" b="1" dirty="0">
                          <a:solidFill>
                            <a:schemeClr val="bg2"/>
                          </a:solidFill>
                        </a:rPr>
                        <a:t>&amp;</a:t>
                      </a:r>
                    </a:p>
                    <a:p>
                      <a:pPr marL="0" marR="0" lvl="0" indent="0" algn="ctr" defTabSz="914400" eaLnBrk="1" fontAlgn="auto" latinLnBrk="0" hangingPunct="1">
                        <a:lnSpc>
                          <a:spcPct val="100000"/>
                        </a:lnSpc>
                        <a:spcBef>
                          <a:spcPts val="0"/>
                        </a:spcBef>
                        <a:spcAft>
                          <a:spcPts val="0"/>
                        </a:spcAft>
                        <a:buClrTx/>
                        <a:buSzTx/>
                        <a:buFontTx/>
                        <a:buNone/>
                        <a:tabLst/>
                        <a:defRPr/>
                      </a:pPr>
                      <a:r>
                        <a:rPr lang="en-US" sz="2400" b="1" dirty="0">
                          <a:solidFill>
                            <a:schemeClr val="bg2"/>
                          </a:solidFill>
                        </a:rPr>
                        <a:t>Service(s)</a:t>
                      </a:r>
                    </a:p>
                  </a:txBody>
                  <a:tcPr anchor="ctr">
                    <a:lnR w="38100"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solidFill>
                      <a:srgbClr val="FFD578"/>
                    </a:solidFill>
                  </a:tcPr>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2000" b="1" i="1" dirty="0">
                          <a:solidFill>
                            <a:schemeClr val="bg2"/>
                          </a:solidFill>
                        </a:rPr>
                        <a:t>Line 1: </a:t>
                      </a:r>
                      <a:r>
                        <a:rPr lang="en-US" sz="2000" b="1" dirty="0">
                          <a:solidFill>
                            <a:schemeClr val="bg2"/>
                          </a:solidFill>
                        </a:rPr>
                        <a:t>Noun, Modifier</a:t>
                      </a:r>
                    </a:p>
                    <a:p>
                      <a:pPr marL="0" marR="0" lvl="0" indent="0" algn="l" defTabSz="914400" eaLnBrk="1" fontAlgn="auto" latinLnBrk="0" hangingPunct="1">
                        <a:lnSpc>
                          <a:spcPct val="100000"/>
                        </a:lnSpc>
                        <a:spcBef>
                          <a:spcPts val="0"/>
                        </a:spcBef>
                        <a:spcAft>
                          <a:spcPts val="0"/>
                        </a:spcAft>
                        <a:buClrTx/>
                        <a:buSzTx/>
                        <a:buFontTx/>
                        <a:buNone/>
                        <a:tabLst/>
                        <a:defRPr/>
                      </a:pPr>
                      <a:r>
                        <a:rPr lang="en-US" sz="2000" b="1" i="1" dirty="0">
                          <a:solidFill>
                            <a:schemeClr val="bg2"/>
                          </a:solidFill>
                        </a:rPr>
                        <a:t>Line 2: </a:t>
                      </a:r>
                      <a:r>
                        <a:rPr lang="en-US" sz="2000" b="1" dirty="0">
                          <a:solidFill>
                            <a:schemeClr val="bg2"/>
                          </a:solidFill>
                        </a:rPr>
                        <a:t>SVC, Type</a:t>
                      </a:r>
                    </a:p>
                  </a:txBody>
                  <a:tcPr anchor="ctr">
                    <a:lnL w="38100"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tcPr>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2000" b="1" i="1" dirty="0">
                          <a:solidFill>
                            <a:schemeClr val="bg2"/>
                          </a:solidFill>
                        </a:rPr>
                        <a:t>Line 1: </a:t>
                      </a:r>
                      <a:r>
                        <a:rPr lang="en-US" sz="2000" b="1" dirty="0">
                          <a:solidFill>
                            <a:schemeClr val="bg2"/>
                          </a:solidFill>
                        </a:rPr>
                        <a:t>Part #/Manufacturer #/SKU</a:t>
                      </a:r>
                    </a:p>
                    <a:p>
                      <a:pPr marL="0" marR="0" lvl="0" indent="0" algn="l" defTabSz="914400" eaLnBrk="1" fontAlgn="auto" latinLnBrk="0" hangingPunct="1">
                        <a:lnSpc>
                          <a:spcPct val="100000"/>
                        </a:lnSpc>
                        <a:spcBef>
                          <a:spcPts val="0"/>
                        </a:spcBef>
                        <a:spcAft>
                          <a:spcPts val="0"/>
                        </a:spcAft>
                        <a:buClrTx/>
                        <a:buSzTx/>
                        <a:buFontTx/>
                        <a:buNone/>
                        <a:tabLst/>
                        <a:defRPr/>
                      </a:pPr>
                      <a:r>
                        <a:rPr lang="en-US" sz="2000" b="1" i="1" dirty="0">
                          <a:solidFill>
                            <a:schemeClr val="bg2"/>
                          </a:solidFill>
                        </a:rPr>
                        <a:t>Line 2: </a:t>
                      </a:r>
                      <a:r>
                        <a:rPr lang="en-US" sz="2000" b="1" dirty="0">
                          <a:solidFill>
                            <a:srgbClr val="FF0000"/>
                          </a:solidFill>
                        </a:rPr>
                        <a:t>N/A</a:t>
                      </a:r>
                    </a:p>
                  </a:txBody>
                  <a:tcPr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tcPr>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2000" b="1" i="1" dirty="0">
                          <a:solidFill>
                            <a:schemeClr val="bg2"/>
                          </a:solidFill>
                        </a:rPr>
                        <a:t>Line 1: </a:t>
                      </a:r>
                      <a:r>
                        <a:rPr lang="en-US" sz="2000" b="1" dirty="0">
                          <a:solidFill>
                            <a:srgbClr val="FF0000"/>
                          </a:solidFill>
                        </a:rPr>
                        <a:t>N/A</a:t>
                      </a:r>
                    </a:p>
                    <a:p>
                      <a:pPr marL="0" marR="0" lvl="0" indent="0" algn="l" defTabSz="914400" eaLnBrk="1" fontAlgn="auto" latinLnBrk="0" hangingPunct="1">
                        <a:lnSpc>
                          <a:spcPct val="100000"/>
                        </a:lnSpc>
                        <a:spcBef>
                          <a:spcPts val="0"/>
                        </a:spcBef>
                        <a:spcAft>
                          <a:spcPts val="0"/>
                        </a:spcAft>
                        <a:buClrTx/>
                        <a:buSzTx/>
                        <a:buFontTx/>
                        <a:buNone/>
                        <a:tabLst/>
                        <a:defRPr/>
                      </a:pPr>
                      <a:r>
                        <a:rPr lang="en-US" sz="2000" b="1" i="1" dirty="0">
                          <a:solidFill>
                            <a:schemeClr val="bg2"/>
                          </a:solidFill>
                        </a:rPr>
                        <a:t>Line 2: </a:t>
                      </a:r>
                      <a:r>
                        <a:rPr lang="en-US" sz="2000" b="1" dirty="0">
                          <a:solidFill>
                            <a:schemeClr val="bg2"/>
                          </a:solidFill>
                        </a:rPr>
                        <a:t>SVC</a:t>
                      </a:r>
                    </a:p>
                  </a:txBody>
                  <a:tcPr anchor="ctr">
                    <a:lnL w="3175" cap="flat" cmpd="sng" algn="ctr">
                      <a:solidFill>
                        <a:schemeClr val="bg2"/>
                      </a:solidFill>
                      <a:prstDash val="solid"/>
                      <a:round/>
                      <a:headEnd type="none" w="med" len="med"/>
                      <a:tailEnd type="none" w="med" len="med"/>
                    </a:lnL>
                    <a:lnT w="3175" cap="flat" cmpd="sng" algn="ctr">
                      <a:solidFill>
                        <a:schemeClr val="bg2"/>
                      </a:solidFill>
                      <a:prstDash val="solid"/>
                      <a:round/>
                      <a:headEnd type="none" w="med" len="med"/>
                      <a:tailEnd type="none" w="med" len="med"/>
                    </a:lnT>
                  </a:tcPr>
                </a:tc>
                <a:extLst>
                  <a:ext uri="{0D108BD9-81ED-4DB2-BD59-A6C34878D82A}">
                    <a16:rowId xmlns:a16="http://schemas.microsoft.com/office/drawing/2014/main" val="1558469400"/>
                  </a:ext>
                </a:extLst>
              </a:tr>
            </a:tbl>
          </a:graphicData>
        </a:graphic>
      </p:graphicFrame>
      <p:sp>
        <p:nvSpPr>
          <p:cNvPr id="14" name="TextBox 13">
            <a:extLst>
              <a:ext uri="{FF2B5EF4-FFF2-40B4-BE49-F238E27FC236}">
                <a16:creationId xmlns:a16="http://schemas.microsoft.com/office/drawing/2014/main" id="{9D1D5DE1-41A6-BD44-8874-D44806BD3F06}"/>
              </a:ext>
            </a:extLst>
          </p:cNvPr>
          <p:cNvSpPr txBox="1"/>
          <p:nvPr/>
        </p:nvSpPr>
        <p:spPr>
          <a:xfrm>
            <a:off x="975599" y="5366578"/>
            <a:ext cx="10268857" cy="830997"/>
          </a:xfrm>
          <a:prstGeom prst="rect">
            <a:avLst/>
          </a:prstGeom>
          <a:noFill/>
          <a:ln w="28575">
            <a:solidFill>
              <a:srgbClr val="FF0000"/>
            </a:solidFill>
          </a:ln>
        </p:spPr>
        <p:txBody>
          <a:bodyPr wrap="square" rtlCol="0">
            <a:spAutoFit/>
          </a:bodyPr>
          <a:lstStyle/>
          <a:p>
            <a:r>
              <a:rPr lang="en-US" sz="2400" b="1" dirty="0">
                <a:solidFill>
                  <a:srgbClr val="FF0000"/>
                </a:solidFill>
              </a:rPr>
              <a:t>NOTE: No longer add $0.00 lines for purchase details; all comments should be added in the Description underneath the PURPOSE of the good/service.</a:t>
            </a:r>
          </a:p>
        </p:txBody>
      </p:sp>
      <p:pic>
        <p:nvPicPr>
          <p:cNvPr id="15" name="Picture 14" descr="Stop it ! « Welcome to Johnson Madichie's Blog">
            <a:extLst>
              <a:ext uri="{FF2B5EF4-FFF2-40B4-BE49-F238E27FC236}">
                <a16:creationId xmlns:a16="http://schemas.microsoft.com/office/drawing/2014/main" id="{62C27171-7357-A849-905A-380A02232A03}"/>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6731" b="95192" l="9408" r="89199">
                        <a14:foregroundMark x1="38328" y1="58654" x2="39373" y2="61298"/>
                        <a14:foregroundMark x1="43554" y1="90385" x2="38328" y2="84615"/>
                        <a14:foregroundMark x1="71080" y1="16106" x2="73171" y2="16106"/>
                        <a14:foregroundMark x1="68990" y1="6971" x2="73171" y2="13462"/>
                        <a14:foregroundMark x1="74216" y1="93269" x2="33798" y2="91106"/>
                        <a14:foregroundMark x1="33798" y1="91106" x2="56794" y2="91827"/>
                        <a14:foregroundMark x1="49477" y1="95192" x2="74216" y2="90385"/>
                      </a14:backgroundRemoval>
                    </a14:imgEffect>
                  </a14:imgLayer>
                </a14:imgProps>
              </a:ext>
              <a:ext uri="{28A0092B-C50C-407E-A947-70E740481C1C}">
                <a14:useLocalDpi xmlns:a14="http://schemas.microsoft.com/office/drawing/2010/main" val="0"/>
              </a:ext>
            </a:extLst>
          </a:blip>
          <a:stretch>
            <a:fillRect/>
          </a:stretch>
        </p:blipFill>
        <p:spPr>
          <a:xfrm>
            <a:off x="10820400" y="4961734"/>
            <a:ext cx="1047007" cy="1517273"/>
          </a:xfrm>
          <a:prstGeom prst="rect">
            <a:avLst/>
          </a:prstGeom>
        </p:spPr>
      </p:pic>
    </p:spTree>
    <p:extLst>
      <p:ext uri="{BB962C8B-B14F-4D97-AF65-F5344CB8AC3E}">
        <p14:creationId xmlns:p14="http://schemas.microsoft.com/office/powerpoint/2010/main" val="40407509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C5BBF0F-701B-964B-8B4D-C53718EDB1B1}"/>
              </a:ext>
            </a:extLst>
          </p:cNvPr>
          <p:cNvGrpSpPr/>
          <p:nvPr/>
        </p:nvGrpSpPr>
        <p:grpSpPr>
          <a:xfrm>
            <a:off x="152400" y="0"/>
            <a:ext cx="1143000" cy="609600"/>
            <a:chOff x="184711" y="180200"/>
            <a:chExt cx="1143000" cy="609600"/>
          </a:xfrm>
        </p:grpSpPr>
        <p:sp>
          <p:nvSpPr>
            <p:cNvPr id="11" name="TextBox 10">
              <a:extLst>
                <a:ext uri="{FF2B5EF4-FFF2-40B4-BE49-F238E27FC236}">
                  <a16:creationId xmlns:a16="http://schemas.microsoft.com/office/drawing/2014/main" id="{7FF124E9-5A53-B94C-A618-C0280EA21839}"/>
                </a:ext>
              </a:extLst>
            </p:cNvPr>
            <p:cNvSpPr txBox="1"/>
            <p:nvPr/>
          </p:nvSpPr>
          <p:spPr>
            <a:xfrm>
              <a:off x="413311" y="180200"/>
              <a:ext cx="914400" cy="276999"/>
            </a:xfrm>
            <a:prstGeom prst="rect">
              <a:avLst/>
            </a:prstGeom>
            <a:noFill/>
          </p:spPr>
          <p:txBody>
            <a:bodyPr wrap="square" rtlCol="0">
              <a:spAutoFit/>
            </a:bodyPr>
            <a:lstStyle/>
            <a:p>
              <a:r>
                <a:rPr lang="en-US" sz="1200">
                  <a:latin typeface="Garamond" panose="02020404030301010803" pitchFamily="18" charset="0"/>
                </a:rPr>
                <a:t>BAS</a:t>
              </a:r>
            </a:p>
          </p:txBody>
        </p:sp>
        <p:sp>
          <p:nvSpPr>
            <p:cNvPr id="12" name="TextBox 11">
              <a:extLst>
                <a:ext uri="{FF2B5EF4-FFF2-40B4-BE49-F238E27FC236}">
                  <a16:creationId xmlns:a16="http://schemas.microsoft.com/office/drawing/2014/main" id="{CE523915-AC4B-1046-A1ED-2A9939081E11}"/>
                </a:ext>
              </a:extLst>
            </p:cNvPr>
            <p:cNvSpPr txBox="1"/>
            <p:nvPr/>
          </p:nvSpPr>
          <p:spPr>
            <a:xfrm>
              <a:off x="184711" y="420468"/>
              <a:ext cx="838200" cy="369332"/>
            </a:xfrm>
            <a:prstGeom prst="rect">
              <a:avLst/>
            </a:prstGeom>
            <a:noFill/>
          </p:spPr>
          <p:txBody>
            <a:bodyPr wrap="square" rtlCol="0">
              <a:spAutoFit/>
            </a:bodyPr>
            <a:lstStyle/>
            <a:p>
              <a:pPr algn="ctr"/>
              <a:r>
                <a:rPr lang="en-US">
                  <a:latin typeface="Garamond" panose="02020404030301010803" pitchFamily="18" charset="0"/>
                </a:rPr>
                <a:t>BFS</a:t>
              </a:r>
            </a:p>
          </p:txBody>
        </p:sp>
      </p:grpSp>
      <p:grpSp>
        <p:nvGrpSpPr>
          <p:cNvPr id="20" name="Group 19">
            <a:extLst>
              <a:ext uri="{FF2B5EF4-FFF2-40B4-BE49-F238E27FC236}">
                <a16:creationId xmlns:a16="http://schemas.microsoft.com/office/drawing/2014/main" id="{A743B86B-1091-B14E-A6FD-FD5443A64130}"/>
              </a:ext>
            </a:extLst>
          </p:cNvPr>
          <p:cNvGrpSpPr/>
          <p:nvPr/>
        </p:nvGrpSpPr>
        <p:grpSpPr>
          <a:xfrm>
            <a:off x="9372600" y="243038"/>
            <a:ext cx="2558489" cy="428323"/>
            <a:chOff x="9212595" y="364590"/>
            <a:chExt cx="2558489" cy="428323"/>
          </a:xfrm>
        </p:grpSpPr>
        <p:sp>
          <p:nvSpPr>
            <p:cNvPr id="21" name="object 4">
              <a:extLst>
                <a:ext uri="{FF2B5EF4-FFF2-40B4-BE49-F238E27FC236}">
                  <a16:creationId xmlns:a16="http://schemas.microsoft.com/office/drawing/2014/main" id="{E9CF30F1-9F3A-1549-A038-7415F797CA5F}"/>
                </a:ext>
              </a:extLst>
            </p:cNvPr>
            <p:cNvSpPr txBox="1"/>
            <p:nvPr/>
          </p:nvSpPr>
          <p:spPr>
            <a:xfrm>
              <a:off x="9954227" y="364590"/>
              <a:ext cx="1816857" cy="428322"/>
            </a:xfrm>
            <a:prstGeom prst="rect">
              <a:avLst/>
            </a:prstGeom>
            <a:solidFill>
              <a:srgbClr val="FFFFFF"/>
            </a:solidFill>
          </p:spPr>
          <p:txBody>
            <a:bodyPr vert="horz" wrap="square" lIns="0" tIns="53340" rIns="0" bIns="0" rtlCol="0">
              <a:spAutoFit/>
            </a:bodyPr>
            <a:lstStyle/>
            <a:p>
              <a:pPr marL="12700">
                <a:lnSpc>
                  <a:spcPct val="100000"/>
                </a:lnSpc>
                <a:spcBef>
                  <a:spcPts val="420"/>
                </a:spcBef>
              </a:pPr>
              <a:r>
                <a:rPr sz="900" b="1" spc="-160">
                  <a:solidFill>
                    <a:schemeClr val="bg2"/>
                  </a:solidFill>
                  <a:latin typeface="Arial"/>
                  <a:cs typeface="Arial"/>
                </a:rPr>
                <a:t>BFS  </a:t>
              </a:r>
              <a:r>
                <a:rPr sz="900" b="1" spc="-55">
                  <a:solidFill>
                    <a:schemeClr val="bg2"/>
                  </a:solidFill>
                  <a:latin typeface="Arial"/>
                  <a:cs typeface="Arial"/>
                </a:rPr>
                <a:t>– </a:t>
              </a:r>
              <a:r>
                <a:rPr sz="900" b="1" spc="-105">
                  <a:solidFill>
                    <a:schemeClr val="bg2"/>
                  </a:solidFill>
                  <a:latin typeface="Arial"/>
                  <a:cs typeface="Arial"/>
                </a:rPr>
                <a:t>Business  </a:t>
              </a:r>
              <a:r>
                <a:rPr sz="900" b="1" spc="-20">
                  <a:solidFill>
                    <a:schemeClr val="bg2"/>
                  </a:solidFill>
                  <a:latin typeface="Arial"/>
                  <a:cs typeface="Arial"/>
                </a:rPr>
                <a:t>&amp; </a:t>
              </a:r>
              <a:r>
                <a:rPr sz="900" b="1" spc="-75">
                  <a:solidFill>
                    <a:schemeClr val="bg2"/>
                  </a:solidFill>
                  <a:latin typeface="Arial"/>
                  <a:cs typeface="Arial"/>
                </a:rPr>
                <a:t>Financial</a:t>
              </a:r>
              <a:r>
                <a:rPr sz="900" b="1" spc="-85">
                  <a:solidFill>
                    <a:schemeClr val="bg2"/>
                  </a:solidFill>
                  <a:latin typeface="Arial"/>
                  <a:cs typeface="Arial"/>
                </a:rPr>
                <a:t> </a:t>
              </a:r>
              <a:r>
                <a:rPr sz="900" b="1" spc="-90">
                  <a:solidFill>
                    <a:schemeClr val="bg2"/>
                  </a:solidFill>
                  <a:latin typeface="Arial"/>
                  <a:cs typeface="Arial"/>
                </a:rPr>
                <a:t>Services</a:t>
              </a:r>
              <a:endParaRPr sz="900">
                <a:solidFill>
                  <a:schemeClr val="bg2"/>
                </a:solidFill>
                <a:latin typeface="Arial"/>
                <a:cs typeface="Arial"/>
              </a:endParaRPr>
            </a:p>
            <a:p>
              <a:pPr marL="12700">
                <a:lnSpc>
                  <a:spcPct val="100000"/>
                </a:lnSpc>
                <a:spcBef>
                  <a:spcPts val="215"/>
                </a:spcBef>
              </a:pPr>
              <a:r>
                <a:rPr sz="600" i="1" spc="-55">
                  <a:solidFill>
                    <a:schemeClr val="bg2"/>
                  </a:solidFill>
                  <a:latin typeface="Arial"/>
                  <a:cs typeface="Arial"/>
                </a:rPr>
                <a:t>A </a:t>
              </a:r>
              <a:r>
                <a:rPr sz="600" i="1" spc="-30">
                  <a:solidFill>
                    <a:schemeClr val="bg2"/>
                  </a:solidFill>
                  <a:latin typeface="Arial"/>
                  <a:cs typeface="Arial"/>
                </a:rPr>
                <a:t>Division </a:t>
              </a:r>
              <a:r>
                <a:rPr sz="600" i="1" spc="-10">
                  <a:solidFill>
                    <a:schemeClr val="bg2"/>
                  </a:solidFill>
                  <a:latin typeface="Arial"/>
                  <a:cs typeface="Arial"/>
                </a:rPr>
                <a:t>of </a:t>
              </a:r>
              <a:r>
                <a:rPr sz="600" i="1" spc="-55">
                  <a:solidFill>
                    <a:schemeClr val="bg2"/>
                  </a:solidFill>
                  <a:latin typeface="Arial"/>
                  <a:cs typeface="Arial"/>
                </a:rPr>
                <a:t>Business  </a:t>
              </a:r>
              <a:r>
                <a:rPr sz="600" i="1">
                  <a:solidFill>
                    <a:schemeClr val="bg2"/>
                  </a:solidFill>
                  <a:latin typeface="Arial"/>
                  <a:cs typeface="Arial"/>
                </a:rPr>
                <a:t>&amp; </a:t>
              </a:r>
              <a:r>
                <a:rPr sz="600" i="1" spc="-20">
                  <a:solidFill>
                    <a:schemeClr val="bg2"/>
                  </a:solidFill>
                  <a:latin typeface="Arial"/>
                  <a:cs typeface="Arial"/>
                </a:rPr>
                <a:t>Administration </a:t>
              </a:r>
              <a:r>
                <a:rPr sz="600" i="1" spc="-50">
                  <a:solidFill>
                    <a:schemeClr val="bg2"/>
                  </a:solidFill>
                  <a:latin typeface="Arial"/>
                  <a:cs typeface="Arial"/>
                </a:rPr>
                <a:t>Services</a:t>
              </a:r>
              <a:r>
                <a:rPr sz="600" i="1" spc="-45">
                  <a:solidFill>
                    <a:schemeClr val="bg2"/>
                  </a:solidFill>
                  <a:latin typeface="Arial"/>
                  <a:cs typeface="Arial"/>
                </a:rPr>
                <a:t> </a:t>
              </a:r>
              <a:r>
                <a:rPr sz="600" i="1" spc="-65">
                  <a:solidFill>
                    <a:schemeClr val="bg2"/>
                  </a:solidFill>
                  <a:latin typeface="Arial"/>
                  <a:cs typeface="Arial"/>
                </a:rPr>
                <a:t>(BAS)</a:t>
              </a:r>
              <a:endParaRPr lang="en-US" sz="600" i="1" spc="-65">
                <a:solidFill>
                  <a:schemeClr val="bg2"/>
                </a:solidFill>
                <a:latin typeface="Arial"/>
                <a:cs typeface="Arial"/>
              </a:endParaRPr>
            </a:p>
            <a:p>
              <a:pPr marL="12700">
                <a:lnSpc>
                  <a:spcPct val="100000"/>
                </a:lnSpc>
                <a:spcBef>
                  <a:spcPts val="215"/>
                </a:spcBef>
              </a:pPr>
              <a:endParaRPr sz="600">
                <a:latin typeface="Arial"/>
                <a:cs typeface="Arial"/>
              </a:endParaRPr>
            </a:p>
          </p:txBody>
        </p:sp>
        <p:pic>
          <p:nvPicPr>
            <p:cNvPr id="22" name="Picture 21">
              <a:extLst>
                <a:ext uri="{FF2B5EF4-FFF2-40B4-BE49-F238E27FC236}">
                  <a16:creationId xmlns:a16="http://schemas.microsoft.com/office/drawing/2014/main" id="{4264052D-5A29-0E4B-AB7D-2C23156DC5FF}"/>
                </a:ext>
              </a:extLst>
            </p:cNvPr>
            <p:cNvPicPr>
              <a:picLocks noChangeAspect="1"/>
            </p:cNvPicPr>
            <p:nvPr/>
          </p:nvPicPr>
          <p:blipFill>
            <a:blip r:embed="rId2"/>
            <a:stretch>
              <a:fillRect/>
            </a:stretch>
          </p:blipFill>
          <p:spPr>
            <a:xfrm>
              <a:off x="9212595" y="364591"/>
              <a:ext cx="741632" cy="428322"/>
            </a:xfrm>
            <a:prstGeom prst="rect">
              <a:avLst/>
            </a:prstGeom>
          </p:spPr>
        </p:pic>
      </p:grpSp>
      <p:sp>
        <p:nvSpPr>
          <p:cNvPr id="23" name="Title 1">
            <a:extLst>
              <a:ext uri="{FF2B5EF4-FFF2-40B4-BE49-F238E27FC236}">
                <a16:creationId xmlns:a16="http://schemas.microsoft.com/office/drawing/2014/main" id="{BD52FCA7-1DE3-064F-9BF5-CD43E6DD4AD1}"/>
              </a:ext>
            </a:extLst>
          </p:cNvPr>
          <p:cNvSpPr>
            <a:spLocks noGrp="1"/>
          </p:cNvSpPr>
          <p:nvPr>
            <p:ph type="title"/>
          </p:nvPr>
        </p:nvSpPr>
        <p:spPr>
          <a:xfrm>
            <a:off x="1371600" y="228600"/>
            <a:ext cx="10058400" cy="1371600"/>
          </a:xfrm>
        </p:spPr>
        <p:txBody>
          <a:bodyPr>
            <a:normAutofit/>
          </a:bodyPr>
          <a:lstStyle/>
          <a:p>
            <a:r>
              <a:rPr lang="en-US" b="1" dirty="0">
                <a:solidFill>
                  <a:schemeClr val="bg2"/>
                </a:solidFill>
                <a:latin typeface="Garamond" panose="02020404030301010803" pitchFamily="18" charset="0"/>
              </a:rPr>
              <a:t>Payment Types </a:t>
            </a:r>
          </a:p>
        </p:txBody>
      </p:sp>
      <p:graphicFrame>
        <p:nvGraphicFramePr>
          <p:cNvPr id="13" name="Table 12">
            <a:extLst>
              <a:ext uri="{FF2B5EF4-FFF2-40B4-BE49-F238E27FC236}">
                <a16:creationId xmlns:a16="http://schemas.microsoft.com/office/drawing/2014/main" id="{47E7232E-1705-3A40-B52E-9819ED79AC63}"/>
              </a:ext>
            </a:extLst>
          </p:cNvPr>
          <p:cNvGraphicFramePr>
            <a:graphicFrameLocks noGrp="1"/>
          </p:cNvGraphicFramePr>
          <p:nvPr>
            <p:extLst>
              <p:ext uri="{D42A27DB-BD31-4B8C-83A1-F6EECF244321}">
                <p14:modId xmlns:p14="http://schemas.microsoft.com/office/powerpoint/2010/main" val="2231040384"/>
              </p:ext>
            </p:extLst>
          </p:nvPr>
        </p:nvGraphicFramePr>
        <p:xfrm>
          <a:off x="173630" y="1195533"/>
          <a:ext cx="11844739" cy="5100415"/>
        </p:xfrm>
        <a:graphic>
          <a:graphicData uri="http://schemas.openxmlformats.org/drawingml/2006/table">
            <a:tbl>
              <a:tblPr firstRow="1" bandRow="1">
                <a:effectLst>
                  <a:outerShdw blurRad="50800" dist="38100" dir="2700000" algn="tl" rotWithShape="0">
                    <a:prstClr val="black">
                      <a:alpha val="40000"/>
                    </a:prstClr>
                  </a:outerShdw>
                </a:effectLst>
                <a:tableStyleId>{9DCAF9ED-07DC-4A11-8D7F-57B35C25682E}</a:tableStyleId>
              </a:tblPr>
              <a:tblGrid>
                <a:gridCol w="1906905">
                  <a:extLst>
                    <a:ext uri="{9D8B030D-6E8A-4147-A177-3AD203B41FA5}">
                      <a16:colId xmlns:a16="http://schemas.microsoft.com/office/drawing/2014/main" val="735744133"/>
                    </a:ext>
                  </a:extLst>
                </a:gridCol>
                <a:gridCol w="4968917">
                  <a:extLst>
                    <a:ext uri="{9D8B030D-6E8A-4147-A177-3AD203B41FA5}">
                      <a16:colId xmlns:a16="http://schemas.microsoft.com/office/drawing/2014/main" val="3740614100"/>
                    </a:ext>
                  </a:extLst>
                </a:gridCol>
                <a:gridCol w="4968917">
                  <a:extLst>
                    <a:ext uri="{9D8B030D-6E8A-4147-A177-3AD203B41FA5}">
                      <a16:colId xmlns:a16="http://schemas.microsoft.com/office/drawing/2014/main" val="2015165138"/>
                    </a:ext>
                  </a:extLst>
                </a:gridCol>
              </a:tblGrid>
              <a:tr h="371741">
                <a:tc>
                  <a:txBody>
                    <a:bodyPr/>
                    <a:lstStyle/>
                    <a:p>
                      <a:pPr algn="ctr"/>
                      <a:r>
                        <a:rPr lang="en-US" sz="2000" dirty="0">
                          <a:solidFill>
                            <a:schemeClr val="bg1"/>
                          </a:solidFill>
                        </a:rPr>
                        <a:t>Payment Type</a:t>
                      </a:r>
                    </a:p>
                  </a:txBody>
                  <a:tcPr anchor="ctr">
                    <a:lnR w="12700" cap="flat" cmpd="sng" algn="ctr">
                      <a:solidFill>
                        <a:srgbClr val="011892"/>
                      </a:solidFill>
                      <a:prstDash val="solid"/>
                      <a:round/>
                      <a:headEnd type="none" w="med" len="med"/>
                      <a:tailEnd type="none" w="med" len="med"/>
                    </a:lnR>
                    <a:solidFill>
                      <a:schemeClr val="tx2"/>
                    </a:solidFill>
                  </a:tcPr>
                </a:tc>
                <a:tc>
                  <a:txBody>
                    <a:bodyPr/>
                    <a:lstStyle/>
                    <a:p>
                      <a:pPr algn="ctr"/>
                      <a:r>
                        <a:rPr lang="en-US" sz="2000" dirty="0">
                          <a:solidFill>
                            <a:schemeClr val="bg1"/>
                          </a:solidFill>
                        </a:rPr>
                        <a:t>Definition</a:t>
                      </a:r>
                    </a:p>
                  </a:txBody>
                  <a:tcPr anchor="ctr">
                    <a:lnL w="12700" cap="flat" cmpd="sng" algn="ctr">
                      <a:solidFill>
                        <a:srgbClr val="011892"/>
                      </a:solidFill>
                      <a:prstDash val="solid"/>
                      <a:round/>
                      <a:headEnd type="none" w="med" len="med"/>
                      <a:tailEnd type="none" w="med" len="med"/>
                    </a:lnL>
                    <a:lnR w="12700" cap="flat" cmpd="sng" algn="ctr">
                      <a:solidFill>
                        <a:srgbClr val="011892"/>
                      </a:solidFill>
                      <a:prstDash val="solid"/>
                      <a:round/>
                      <a:headEnd type="none" w="med" len="med"/>
                      <a:tailEnd type="none" w="med" len="med"/>
                    </a:lnR>
                    <a:solidFill>
                      <a:schemeClr val="tx2"/>
                    </a:solidFill>
                  </a:tcPr>
                </a:tc>
                <a:tc>
                  <a:txBody>
                    <a:bodyPr/>
                    <a:lstStyle/>
                    <a:p>
                      <a:pPr algn="ctr"/>
                      <a:r>
                        <a:rPr lang="en-US" sz="2000" dirty="0">
                          <a:solidFill>
                            <a:schemeClr val="bg1"/>
                          </a:solidFill>
                        </a:rPr>
                        <a:t>Instruction</a:t>
                      </a:r>
                    </a:p>
                  </a:txBody>
                  <a:tcPr anchor="ctr">
                    <a:lnL w="12700" cap="flat" cmpd="sng" algn="ctr">
                      <a:solidFill>
                        <a:srgbClr val="011892"/>
                      </a:solidFill>
                      <a:prstDash val="solid"/>
                      <a:round/>
                      <a:headEnd type="none" w="med" len="med"/>
                      <a:tailEnd type="none" w="med" len="med"/>
                    </a:lnL>
                    <a:solidFill>
                      <a:schemeClr val="tx2"/>
                    </a:solidFill>
                  </a:tcPr>
                </a:tc>
                <a:extLst>
                  <a:ext uri="{0D108BD9-81ED-4DB2-BD59-A6C34878D82A}">
                    <a16:rowId xmlns:a16="http://schemas.microsoft.com/office/drawing/2014/main" val="1260065333"/>
                  </a:ext>
                </a:extLst>
              </a:tr>
              <a:tr h="538499">
                <a:tc>
                  <a:txBody>
                    <a:bodyPr/>
                    <a:lstStyle/>
                    <a:p>
                      <a:pPr algn="ctr"/>
                      <a:r>
                        <a:rPr lang="en-US" sz="1600" b="1" dirty="0">
                          <a:solidFill>
                            <a:schemeClr val="accent3"/>
                          </a:solidFill>
                        </a:rPr>
                        <a:t>Progressive</a:t>
                      </a:r>
                    </a:p>
                  </a:txBody>
                  <a:tcPr anchor="ctr">
                    <a:lnR w="12700" cap="flat" cmpd="sng" algn="ctr">
                      <a:solidFill>
                        <a:srgbClr val="011892"/>
                      </a:solidFill>
                      <a:prstDash val="solid"/>
                      <a:round/>
                      <a:headEnd type="none" w="med" len="med"/>
                      <a:tailEnd type="none" w="med" len="med"/>
                    </a:lnR>
                  </a:tcPr>
                </a:tc>
                <a:tc>
                  <a:txBody>
                    <a:bodyPr/>
                    <a:lstStyle/>
                    <a:p>
                      <a:pPr algn="ctr"/>
                      <a:r>
                        <a:rPr lang="en-US" sz="1400" dirty="0">
                          <a:solidFill>
                            <a:schemeClr val="accent3"/>
                          </a:solidFill>
                        </a:rPr>
                        <a:t>Partial payments made at different stages of work (or delivery), instead of making one full payment on completion</a:t>
                      </a:r>
                    </a:p>
                  </a:txBody>
                  <a:tcPr anchor="ctr">
                    <a:lnL w="12700" cap="flat" cmpd="sng" algn="ctr">
                      <a:solidFill>
                        <a:srgbClr val="011892"/>
                      </a:solidFill>
                      <a:prstDash val="solid"/>
                      <a:round/>
                      <a:headEnd type="none" w="med" len="med"/>
                      <a:tailEnd type="none" w="med" len="med"/>
                    </a:lnL>
                    <a:lnR w="12700" cap="flat" cmpd="sng" algn="ctr">
                      <a:solidFill>
                        <a:srgbClr val="011892"/>
                      </a:solidFill>
                      <a:prstDash val="solid"/>
                      <a:round/>
                      <a:headEnd type="none" w="med" len="med"/>
                      <a:tailEnd type="none" w="med" len="med"/>
                    </a:lnR>
                  </a:tcPr>
                </a:tc>
                <a:tc>
                  <a:txBody>
                    <a:bodyPr/>
                    <a:lstStyle/>
                    <a:p>
                      <a:pPr algn="ctr"/>
                      <a:r>
                        <a:rPr lang="en-US" sz="1400" dirty="0">
                          <a:solidFill>
                            <a:schemeClr val="accent3"/>
                          </a:solidFill>
                        </a:rPr>
                        <a:t>Catalog Number should indicate the payment increment</a:t>
                      </a:r>
                    </a:p>
                    <a:p>
                      <a:pPr algn="ctr"/>
                      <a:r>
                        <a:rPr lang="en-US" sz="1400" b="1" i="1" dirty="0">
                          <a:solidFill>
                            <a:srgbClr val="FF0000"/>
                          </a:solidFill>
                        </a:rPr>
                        <a:t>Code: </a:t>
                      </a:r>
                      <a:r>
                        <a:rPr lang="en-US" sz="1400" b="1" dirty="0">
                          <a:solidFill>
                            <a:srgbClr val="FF0000"/>
                          </a:solidFill>
                        </a:rPr>
                        <a:t>PYMT #1,2,3….</a:t>
                      </a:r>
                    </a:p>
                  </a:txBody>
                  <a:tcPr anchor="ctr">
                    <a:lnL w="12700" cap="flat" cmpd="sng" algn="ctr">
                      <a:solidFill>
                        <a:srgbClr val="011892"/>
                      </a:solidFill>
                      <a:prstDash val="solid"/>
                      <a:round/>
                      <a:headEnd type="none" w="med" len="med"/>
                      <a:tailEnd type="none" w="med" len="med"/>
                    </a:lnL>
                  </a:tcPr>
                </a:tc>
                <a:extLst>
                  <a:ext uri="{0D108BD9-81ED-4DB2-BD59-A6C34878D82A}">
                    <a16:rowId xmlns:a16="http://schemas.microsoft.com/office/drawing/2014/main" val="3390587720"/>
                  </a:ext>
                </a:extLst>
              </a:tr>
              <a:tr h="619798">
                <a:tc>
                  <a:txBody>
                    <a:bodyPr/>
                    <a:lstStyle/>
                    <a:p>
                      <a:pPr algn="ctr"/>
                      <a:r>
                        <a:rPr lang="en-US" sz="1600" b="1" dirty="0">
                          <a:solidFill>
                            <a:schemeClr val="accent3"/>
                          </a:solidFill>
                        </a:rPr>
                        <a:t>Multi-Year</a:t>
                      </a:r>
                    </a:p>
                  </a:txBody>
                  <a:tcPr anchor="ctr">
                    <a:lnR w="12700" cap="flat" cmpd="sng" algn="ctr">
                      <a:solidFill>
                        <a:srgbClr val="011892"/>
                      </a:solidFill>
                      <a:prstDash val="solid"/>
                      <a:round/>
                      <a:headEnd type="none" w="med" len="med"/>
                      <a:tailEnd type="none" w="med" len="med"/>
                    </a:lnR>
                  </a:tcPr>
                </a:tc>
                <a:tc>
                  <a:txBody>
                    <a:bodyPr/>
                    <a:lstStyle/>
                    <a:p>
                      <a:pPr algn="ctr"/>
                      <a:r>
                        <a:rPr lang="en-US" sz="1400" dirty="0">
                          <a:solidFill>
                            <a:schemeClr val="accent3"/>
                          </a:solidFill>
                        </a:rPr>
                        <a:t>A contract/agreement for the purchase of services for more than 1 year</a:t>
                      </a:r>
                    </a:p>
                  </a:txBody>
                  <a:tcPr anchor="ctr">
                    <a:lnL w="12700" cap="flat" cmpd="sng" algn="ctr">
                      <a:solidFill>
                        <a:srgbClr val="011892"/>
                      </a:solidFill>
                      <a:prstDash val="solid"/>
                      <a:round/>
                      <a:headEnd type="none" w="med" len="med"/>
                      <a:tailEnd type="none" w="med" len="med"/>
                    </a:lnL>
                    <a:lnR w="12700" cap="flat" cmpd="sng" algn="ctr">
                      <a:solidFill>
                        <a:srgbClr val="011892"/>
                      </a:solidFill>
                      <a:prstDash val="solid"/>
                      <a:round/>
                      <a:headEnd type="none" w="med" len="med"/>
                      <a:tailEnd type="none" w="med" len="med"/>
                    </a:lnR>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dirty="0">
                          <a:solidFill>
                            <a:schemeClr val="accent3"/>
                          </a:solidFill>
                        </a:rPr>
                        <a:t>Full duration of the agreement should be reflected in the PO</a:t>
                      </a:r>
                    </a:p>
                    <a:p>
                      <a:pPr marL="0" marR="0" lvl="0" indent="0" algn="ctr" defTabSz="914400" eaLnBrk="1" fontAlgn="auto" latinLnBrk="0" hangingPunct="1">
                        <a:lnSpc>
                          <a:spcPct val="100000"/>
                        </a:lnSpc>
                        <a:spcBef>
                          <a:spcPts val="0"/>
                        </a:spcBef>
                        <a:spcAft>
                          <a:spcPts val="0"/>
                        </a:spcAft>
                        <a:buClrTx/>
                        <a:buSzTx/>
                        <a:buFontTx/>
                        <a:buNone/>
                        <a:tabLst/>
                        <a:defRPr/>
                      </a:pPr>
                      <a:r>
                        <a:rPr lang="en-US" sz="1400" b="1" i="1" dirty="0">
                          <a:solidFill>
                            <a:srgbClr val="FF0000"/>
                          </a:solidFill>
                        </a:rPr>
                        <a:t>Code: </a:t>
                      </a:r>
                      <a:r>
                        <a:rPr lang="en-US" sz="1400" b="1" dirty="0">
                          <a:solidFill>
                            <a:srgbClr val="FF0000"/>
                          </a:solidFill>
                        </a:rPr>
                        <a:t>PYMT YR #1, 2, 3 …</a:t>
                      </a:r>
                    </a:p>
                  </a:txBody>
                  <a:tcPr anchor="ctr">
                    <a:lnL w="12700" cap="flat" cmpd="sng" algn="ctr">
                      <a:solidFill>
                        <a:srgbClr val="011892"/>
                      </a:solidFill>
                      <a:prstDash val="solid"/>
                      <a:round/>
                      <a:headEnd type="none" w="med" len="med"/>
                      <a:tailEnd type="none" w="med" len="med"/>
                    </a:lnL>
                  </a:tcPr>
                </a:tc>
                <a:extLst>
                  <a:ext uri="{0D108BD9-81ED-4DB2-BD59-A6C34878D82A}">
                    <a16:rowId xmlns:a16="http://schemas.microsoft.com/office/drawing/2014/main" val="194673461"/>
                  </a:ext>
                </a:extLst>
              </a:tr>
              <a:tr h="538499">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b="1" dirty="0">
                          <a:solidFill>
                            <a:schemeClr val="accent3"/>
                          </a:solidFill>
                        </a:rPr>
                        <a:t>Material/Labor</a:t>
                      </a:r>
                    </a:p>
                  </a:txBody>
                  <a:tcPr anchor="ctr">
                    <a:lnR w="12700" cap="flat" cmpd="sng" algn="ctr">
                      <a:solidFill>
                        <a:srgbClr val="011892"/>
                      </a:solidFill>
                      <a:prstDash val="solid"/>
                      <a:round/>
                      <a:headEnd type="none" w="med" len="med"/>
                      <a:tailEnd type="none" w="med" len="med"/>
                    </a:lnR>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i="1" dirty="0">
                          <a:solidFill>
                            <a:schemeClr val="accent3"/>
                          </a:solidFill>
                        </a:rPr>
                        <a:t>Material: </a:t>
                      </a:r>
                      <a:r>
                        <a:rPr lang="en-US" sz="1400" dirty="0">
                          <a:solidFill>
                            <a:schemeClr val="accent3"/>
                          </a:solidFill>
                        </a:rPr>
                        <a:t>Components used to produce a product/render a service </a:t>
                      </a:r>
                    </a:p>
                    <a:p>
                      <a:pPr marL="0" marR="0" lvl="0" indent="0" algn="ctr" defTabSz="914400" eaLnBrk="1" fontAlgn="auto" latinLnBrk="0" hangingPunct="1">
                        <a:lnSpc>
                          <a:spcPct val="100000"/>
                        </a:lnSpc>
                        <a:spcBef>
                          <a:spcPts val="0"/>
                        </a:spcBef>
                        <a:spcAft>
                          <a:spcPts val="0"/>
                        </a:spcAft>
                        <a:buClrTx/>
                        <a:buSzTx/>
                        <a:buFontTx/>
                        <a:buNone/>
                        <a:tabLst/>
                        <a:defRPr/>
                      </a:pPr>
                      <a:r>
                        <a:rPr lang="en-US" sz="1400" i="1" dirty="0">
                          <a:solidFill>
                            <a:schemeClr val="accent3"/>
                          </a:solidFill>
                        </a:rPr>
                        <a:t>Labor: </a:t>
                      </a:r>
                      <a:r>
                        <a:rPr lang="en-US" sz="1400" dirty="0">
                          <a:solidFill>
                            <a:schemeClr val="accent3"/>
                          </a:solidFill>
                        </a:rPr>
                        <a:t>Human efforts utilized to create a product/service.</a:t>
                      </a:r>
                    </a:p>
                  </a:txBody>
                  <a:tcPr anchor="ctr">
                    <a:lnL w="12700" cap="flat" cmpd="sng" algn="ctr">
                      <a:solidFill>
                        <a:srgbClr val="011892"/>
                      </a:solidFill>
                      <a:prstDash val="solid"/>
                      <a:round/>
                      <a:headEnd type="none" w="med" len="med"/>
                      <a:tailEnd type="none" w="med" len="med"/>
                    </a:lnL>
                    <a:lnR w="12700" cap="flat" cmpd="sng" algn="ctr">
                      <a:solidFill>
                        <a:srgbClr val="011892"/>
                      </a:solidFill>
                      <a:prstDash val="solid"/>
                      <a:round/>
                      <a:headEnd type="none" w="med" len="med"/>
                      <a:tailEnd type="none" w="med" len="med"/>
                    </a:lnR>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dirty="0">
                          <a:solidFill>
                            <a:schemeClr val="accent3"/>
                          </a:solidFill>
                        </a:rPr>
                        <a:t>Material should be presented as a separate line from labor due to taxation </a:t>
                      </a:r>
                    </a:p>
                    <a:p>
                      <a:pPr marL="0" marR="0" lvl="0" indent="0" algn="ctr" defTabSz="914400" eaLnBrk="1" fontAlgn="auto" latinLnBrk="0" hangingPunct="1">
                        <a:lnSpc>
                          <a:spcPct val="100000"/>
                        </a:lnSpc>
                        <a:spcBef>
                          <a:spcPts val="0"/>
                        </a:spcBef>
                        <a:spcAft>
                          <a:spcPts val="0"/>
                        </a:spcAft>
                        <a:buClrTx/>
                        <a:buSzTx/>
                        <a:buFontTx/>
                        <a:buNone/>
                        <a:tabLst/>
                        <a:defRPr/>
                      </a:pPr>
                      <a:r>
                        <a:rPr lang="en-US" sz="1400" b="1" i="1" dirty="0">
                          <a:solidFill>
                            <a:srgbClr val="FF0000"/>
                          </a:solidFill>
                        </a:rPr>
                        <a:t>Material: </a:t>
                      </a:r>
                      <a:r>
                        <a:rPr lang="en-US" sz="1400" b="1" dirty="0">
                          <a:solidFill>
                            <a:srgbClr val="FF0000"/>
                          </a:solidFill>
                        </a:rPr>
                        <a:t>TAXABLE | </a:t>
                      </a:r>
                      <a:r>
                        <a:rPr lang="en-US" sz="1400" b="1" i="1" dirty="0">
                          <a:solidFill>
                            <a:srgbClr val="FF0000"/>
                          </a:solidFill>
                        </a:rPr>
                        <a:t>Labor: </a:t>
                      </a:r>
                      <a:r>
                        <a:rPr lang="en-US" sz="1400" b="1" dirty="0">
                          <a:solidFill>
                            <a:srgbClr val="FF0000"/>
                          </a:solidFill>
                        </a:rPr>
                        <a:t>NON-TAXABLE</a:t>
                      </a:r>
                    </a:p>
                  </a:txBody>
                  <a:tcPr anchor="ctr">
                    <a:lnL w="12700" cap="flat" cmpd="sng" algn="ctr">
                      <a:solidFill>
                        <a:srgbClr val="011892"/>
                      </a:solidFill>
                      <a:prstDash val="solid"/>
                      <a:round/>
                      <a:headEnd type="none" w="med" len="med"/>
                      <a:tailEnd type="none" w="med" len="med"/>
                    </a:lnL>
                  </a:tcPr>
                </a:tc>
                <a:extLst>
                  <a:ext uri="{0D108BD9-81ED-4DB2-BD59-A6C34878D82A}">
                    <a16:rowId xmlns:a16="http://schemas.microsoft.com/office/drawing/2014/main" val="1558469400"/>
                  </a:ext>
                </a:extLst>
              </a:tr>
              <a:tr h="538499">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b="1" dirty="0">
                          <a:solidFill>
                            <a:schemeClr val="accent3"/>
                          </a:solidFill>
                        </a:rPr>
                        <a:t>Deposit</a:t>
                      </a:r>
                    </a:p>
                  </a:txBody>
                  <a:tcPr anchor="ctr">
                    <a:lnR w="12700" cap="flat" cmpd="sng" algn="ctr">
                      <a:solidFill>
                        <a:srgbClr val="011892"/>
                      </a:solidFill>
                      <a:prstDash val="solid"/>
                      <a:round/>
                      <a:headEnd type="none" w="med" len="med"/>
                      <a:tailEnd type="none" w="med" len="med"/>
                    </a:lnR>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dirty="0">
                          <a:solidFill>
                            <a:schemeClr val="accent3"/>
                          </a:solidFill>
                        </a:rPr>
                        <a:t>Payment due prior to execution of order </a:t>
                      </a:r>
                    </a:p>
                  </a:txBody>
                  <a:tcPr anchor="ctr">
                    <a:lnL w="12700" cap="flat" cmpd="sng" algn="ctr">
                      <a:solidFill>
                        <a:srgbClr val="011892"/>
                      </a:solidFill>
                      <a:prstDash val="solid"/>
                      <a:round/>
                      <a:headEnd type="none" w="med" len="med"/>
                      <a:tailEnd type="none" w="med" len="med"/>
                    </a:lnL>
                    <a:lnR w="12700" cap="flat" cmpd="sng" algn="ctr">
                      <a:solidFill>
                        <a:srgbClr val="011892"/>
                      </a:solidFill>
                      <a:prstDash val="solid"/>
                      <a:round/>
                      <a:headEnd type="none" w="med" len="med"/>
                      <a:tailEnd type="none" w="med" len="med"/>
                    </a:lnR>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dirty="0">
                          <a:solidFill>
                            <a:schemeClr val="accent3"/>
                          </a:solidFill>
                        </a:rPr>
                        <a:t>Approval required </a:t>
                      </a:r>
                    </a:p>
                    <a:p>
                      <a:pPr marL="0" marR="0" lvl="0" indent="0" algn="ctr" defTabSz="914400" eaLnBrk="1" fontAlgn="auto" latinLnBrk="0" hangingPunct="1">
                        <a:lnSpc>
                          <a:spcPct val="100000"/>
                        </a:lnSpc>
                        <a:spcBef>
                          <a:spcPts val="0"/>
                        </a:spcBef>
                        <a:spcAft>
                          <a:spcPts val="0"/>
                        </a:spcAft>
                        <a:buClrTx/>
                        <a:buSzTx/>
                        <a:buFontTx/>
                        <a:buNone/>
                        <a:tabLst/>
                        <a:defRPr/>
                      </a:pPr>
                      <a:r>
                        <a:rPr lang="en-US" sz="1400" b="1" dirty="0">
                          <a:solidFill>
                            <a:srgbClr val="FF0000"/>
                          </a:solidFill>
                        </a:rPr>
                        <a:t>AVOID AT ALL COST </a:t>
                      </a:r>
                    </a:p>
                  </a:txBody>
                  <a:tcPr anchor="ctr">
                    <a:lnL w="12700" cap="flat" cmpd="sng" algn="ctr">
                      <a:solidFill>
                        <a:srgbClr val="011892"/>
                      </a:solidFill>
                      <a:prstDash val="solid"/>
                      <a:round/>
                      <a:headEnd type="none" w="med" len="med"/>
                      <a:tailEnd type="none" w="med" len="med"/>
                    </a:lnL>
                  </a:tcPr>
                </a:tc>
                <a:extLst>
                  <a:ext uri="{0D108BD9-81ED-4DB2-BD59-A6C34878D82A}">
                    <a16:rowId xmlns:a16="http://schemas.microsoft.com/office/drawing/2014/main" val="52604987"/>
                  </a:ext>
                </a:extLst>
              </a:tr>
              <a:tr h="538499">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b="1" dirty="0">
                          <a:solidFill>
                            <a:schemeClr val="accent3"/>
                          </a:solidFill>
                        </a:rPr>
                        <a:t>Freight</a:t>
                      </a:r>
                    </a:p>
                  </a:txBody>
                  <a:tcPr anchor="ctr">
                    <a:lnR w="12700" cap="flat" cmpd="sng" algn="ctr">
                      <a:solidFill>
                        <a:srgbClr val="011892"/>
                      </a:solidFill>
                      <a:prstDash val="solid"/>
                      <a:round/>
                      <a:headEnd type="none" w="med" len="med"/>
                      <a:tailEnd type="none" w="med" len="med"/>
                    </a:lnR>
                  </a:tcPr>
                </a:tc>
                <a:tc>
                  <a:txBody>
                    <a:bodyPr/>
                    <a:lstStyle/>
                    <a:p>
                      <a:pPr algn="ctr"/>
                      <a:r>
                        <a:rPr lang="en-US" sz="1400" dirty="0">
                          <a:solidFill>
                            <a:schemeClr val="accent3"/>
                          </a:solidFill>
                          <a:effectLst/>
                        </a:rPr>
                        <a:t>Transport of goods by truck, train, ship, or aircraft</a:t>
                      </a:r>
                      <a:endParaRPr lang="en-US" sz="1400" b="0" i="0" dirty="0">
                        <a:solidFill>
                          <a:schemeClr val="accent3"/>
                        </a:solidFill>
                        <a:effectLst/>
                        <a:latin typeface="+mn-lt"/>
                        <a:ea typeface="+mn-ea"/>
                        <a:cs typeface="+mn-cs"/>
                      </a:endParaRPr>
                    </a:p>
                  </a:txBody>
                  <a:tcPr anchor="ctr">
                    <a:lnL w="12700" cap="flat" cmpd="sng" algn="ctr">
                      <a:solidFill>
                        <a:srgbClr val="011892"/>
                      </a:solidFill>
                      <a:prstDash val="solid"/>
                      <a:round/>
                      <a:headEnd type="none" w="med" len="med"/>
                      <a:tailEnd type="none" w="med" len="med"/>
                    </a:lnL>
                    <a:lnR w="12700" cap="flat" cmpd="sng" algn="ctr">
                      <a:solidFill>
                        <a:srgbClr val="011892"/>
                      </a:solidFill>
                      <a:prstDash val="solid"/>
                      <a:round/>
                      <a:headEnd type="none" w="med" len="med"/>
                      <a:tailEnd type="none" w="med" len="med"/>
                    </a:lnR>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0" dirty="0">
                          <a:solidFill>
                            <a:schemeClr val="bg2"/>
                          </a:solidFill>
                        </a:rPr>
                        <a:t>Any freight charge above $250 requires separate line </a:t>
                      </a:r>
                    </a:p>
                    <a:p>
                      <a:pPr marL="0" marR="0" lvl="0" indent="0" algn="ctr" defTabSz="914400" eaLnBrk="1" fontAlgn="auto" latinLnBrk="0" hangingPunct="1">
                        <a:lnSpc>
                          <a:spcPct val="100000"/>
                        </a:lnSpc>
                        <a:spcBef>
                          <a:spcPts val="0"/>
                        </a:spcBef>
                        <a:spcAft>
                          <a:spcPts val="0"/>
                        </a:spcAft>
                        <a:buClrTx/>
                        <a:buSzTx/>
                        <a:buFontTx/>
                        <a:buNone/>
                        <a:tabLst/>
                        <a:defRPr/>
                      </a:pPr>
                      <a:r>
                        <a:rPr lang="en-US" sz="1400" b="1" dirty="0">
                          <a:solidFill>
                            <a:srgbClr val="FF0000"/>
                          </a:solidFill>
                        </a:rPr>
                        <a:t>NON-TAXABLE</a:t>
                      </a:r>
                    </a:p>
                  </a:txBody>
                  <a:tcPr anchor="ctr">
                    <a:lnL w="12700" cap="flat" cmpd="sng" algn="ctr">
                      <a:solidFill>
                        <a:srgbClr val="011892"/>
                      </a:solidFill>
                      <a:prstDash val="solid"/>
                      <a:round/>
                      <a:headEnd type="none" w="med" len="med"/>
                      <a:tailEnd type="none" w="med" len="med"/>
                    </a:lnL>
                  </a:tcPr>
                </a:tc>
                <a:extLst>
                  <a:ext uri="{0D108BD9-81ED-4DB2-BD59-A6C34878D82A}">
                    <a16:rowId xmlns:a16="http://schemas.microsoft.com/office/drawing/2014/main" val="2331568933"/>
                  </a:ext>
                </a:extLst>
              </a:tr>
              <a:tr h="538499">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b="1" dirty="0">
                          <a:solidFill>
                            <a:schemeClr val="accent3"/>
                          </a:solidFill>
                        </a:rPr>
                        <a:t>Shipping / Handling </a:t>
                      </a:r>
                    </a:p>
                  </a:txBody>
                  <a:tcPr anchor="ctr">
                    <a:lnR w="12700" cap="flat" cmpd="sng" algn="ctr">
                      <a:solidFill>
                        <a:srgbClr val="011892"/>
                      </a:solidFill>
                      <a:prstDash val="solid"/>
                      <a:round/>
                      <a:headEnd type="none" w="med" len="med"/>
                      <a:tailEnd type="none" w="med" len="med"/>
                    </a:lnR>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dirty="0">
                          <a:solidFill>
                            <a:schemeClr val="accent3"/>
                          </a:solidFill>
                        </a:rPr>
                        <a:t>A combination of shipping charges and labor for packing.</a:t>
                      </a:r>
                    </a:p>
                  </a:txBody>
                  <a:tcPr anchor="ctr">
                    <a:lnL w="12700" cap="flat" cmpd="sng" algn="ctr">
                      <a:solidFill>
                        <a:srgbClr val="011892"/>
                      </a:solidFill>
                      <a:prstDash val="solid"/>
                      <a:round/>
                      <a:headEnd type="none" w="med" len="med"/>
                      <a:tailEnd type="none" w="med" len="med"/>
                    </a:lnL>
                    <a:lnR w="12700" cap="flat" cmpd="sng" algn="ctr">
                      <a:solidFill>
                        <a:srgbClr val="011892"/>
                      </a:solidFill>
                      <a:prstDash val="solid"/>
                      <a:round/>
                      <a:headEnd type="none" w="med" len="med"/>
                      <a:tailEnd type="none" w="med" len="med"/>
                    </a:lnR>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0" dirty="0">
                          <a:solidFill>
                            <a:schemeClr val="bg2"/>
                          </a:solidFill>
                        </a:rPr>
                        <a:t>Shipping/Handling should be presented as a separate line </a:t>
                      </a:r>
                    </a:p>
                    <a:p>
                      <a:pPr marL="0" marR="0" lvl="0" indent="0" algn="ctr" defTabSz="914400" eaLnBrk="1" fontAlgn="auto" latinLnBrk="0" hangingPunct="1">
                        <a:lnSpc>
                          <a:spcPct val="100000"/>
                        </a:lnSpc>
                        <a:spcBef>
                          <a:spcPts val="0"/>
                        </a:spcBef>
                        <a:spcAft>
                          <a:spcPts val="0"/>
                        </a:spcAft>
                        <a:buClrTx/>
                        <a:buSzTx/>
                        <a:buFontTx/>
                        <a:buNone/>
                        <a:tabLst/>
                        <a:defRPr/>
                      </a:pPr>
                      <a:r>
                        <a:rPr lang="en-US" sz="1400" b="1" dirty="0">
                          <a:solidFill>
                            <a:srgbClr val="FF0000"/>
                          </a:solidFill>
                        </a:rPr>
                        <a:t>TAXABLE</a:t>
                      </a:r>
                    </a:p>
                  </a:txBody>
                  <a:tcPr anchor="ctr">
                    <a:lnL w="12700" cap="flat" cmpd="sng" algn="ctr">
                      <a:solidFill>
                        <a:srgbClr val="011892"/>
                      </a:solidFill>
                      <a:prstDash val="solid"/>
                      <a:round/>
                      <a:headEnd type="none" w="med" len="med"/>
                      <a:tailEnd type="none" w="med" len="med"/>
                    </a:lnL>
                  </a:tcPr>
                </a:tc>
                <a:extLst>
                  <a:ext uri="{0D108BD9-81ED-4DB2-BD59-A6C34878D82A}">
                    <a16:rowId xmlns:a16="http://schemas.microsoft.com/office/drawing/2014/main" val="3481600250"/>
                  </a:ext>
                </a:extLst>
              </a:tr>
              <a:tr h="538499">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b="1" dirty="0">
                          <a:solidFill>
                            <a:schemeClr val="accent3"/>
                          </a:solidFill>
                        </a:rPr>
                        <a:t>Taxation</a:t>
                      </a:r>
                    </a:p>
                  </a:txBody>
                  <a:tcPr anchor="ctr">
                    <a:lnR w="12700" cap="flat" cmpd="sng" algn="ctr">
                      <a:solidFill>
                        <a:srgbClr val="011892"/>
                      </a:solidFill>
                      <a:prstDash val="solid"/>
                      <a:round/>
                      <a:headEnd type="none" w="med" len="med"/>
                      <a:tailEnd type="none" w="med" len="med"/>
                    </a:lnR>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dirty="0">
                          <a:solidFill>
                            <a:schemeClr val="accent3"/>
                          </a:solidFill>
                        </a:rPr>
                        <a:t>  Tax is based on the delivery location</a:t>
                      </a:r>
                    </a:p>
                  </a:txBody>
                  <a:tcPr anchor="ctr">
                    <a:lnL w="12700" cap="flat" cmpd="sng" algn="ctr">
                      <a:solidFill>
                        <a:srgbClr val="011892"/>
                      </a:solidFill>
                      <a:prstDash val="solid"/>
                      <a:round/>
                      <a:headEnd type="none" w="med" len="med"/>
                      <a:tailEnd type="none" w="med" len="med"/>
                    </a:lnL>
                    <a:lnR w="12700" cap="flat" cmpd="sng" algn="ctr">
                      <a:solidFill>
                        <a:srgbClr val="011892"/>
                      </a:solidFill>
                      <a:prstDash val="solid"/>
                      <a:round/>
                      <a:headEnd type="none" w="med" len="med"/>
                      <a:tailEnd type="none" w="med" len="med"/>
                    </a:lnR>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dirty="0">
                          <a:solidFill>
                            <a:schemeClr val="accent3"/>
                          </a:solidFill>
                        </a:rPr>
                        <a:t> If tax code is not available in </a:t>
                      </a:r>
                      <a:r>
                        <a:rPr lang="en-US" sz="1400" dirty="0" err="1">
                          <a:solidFill>
                            <a:schemeClr val="accent3"/>
                          </a:solidFill>
                        </a:rPr>
                        <a:t>eBuy</a:t>
                      </a:r>
                      <a:r>
                        <a:rPr lang="en-US" sz="1400" dirty="0">
                          <a:solidFill>
                            <a:schemeClr val="accent3"/>
                          </a:solidFill>
                        </a:rPr>
                        <a:t> then a separate line must be created for payment of tax. </a:t>
                      </a:r>
                    </a:p>
                    <a:p>
                      <a:pPr marL="0" marR="0" lvl="0" indent="0" algn="ctr" defTabSz="914400" eaLnBrk="1" fontAlgn="auto" latinLnBrk="0" hangingPunct="1">
                        <a:lnSpc>
                          <a:spcPct val="100000"/>
                        </a:lnSpc>
                        <a:spcBef>
                          <a:spcPts val="0"/>
                        </a:spcBef>
                        <a:spcAft>
                          <a:spcPts val="0"/>
                        </a:spcAft>
                        <a:buClrTx/>
                        <a:buSzTx/>
                        <a:buFontTx/>
                        <a:buNone/>
                        <a:tabLst/>
                        <a:defRPr/>
                      </a:pPr>
                      <a:r>
                        <a:rPr lang="en-US" sz="1400" b="1" i="1" dirty="0">
                          <a:solidFill>
                            <a:srgbClr val="FF0000"/>
                          </a:solidFill>
                        </a:rPr>
                        <a:t>Code:</a:t>
                      </a:r>
                      <a:r>
                        <a:rPr lang="en-US" sz="1400" b="1" i="1" baseline="0" dirty="0">
                          <a:solidFill>
                            <a:srgbClr val="FF0000"/>
                          </a:solidFill>
                        </a:rPr>
                        <a:t> </a:t>
                      </a:r>
                      <a:r>
                        <a:rPr lang="en-US" sz="1400" b="1" baseline="0" dirty="0">
                          <a:solidFill>
                            <a:srgbClr val="FF0000"/>
                          </a:solidFill>
                        </a:rPr>
                        <a:t>TAX</a:t>
                      </a:r>
                      <a:endParaRPr lang="en-US" sz="1400" b="1" dirty="0">
                        <a:solidFill>
                          <a:srgbClr val="FF0000"/>
                        </a:solidFill>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US" sz="1400" b="1" dirty="0">
                          <a:solidFill>
                            <a:srgbClr val="FF0000"/>
                          </a:solidFill>
                        </a:rPr>
                        <a:t>NOTE: Lines effected by the tax rate should be noted in the Description: Purchase Details of the tax line  </a:t>
                      </a:r>
                    </a:p>
                  </a:txBody>
                  <a:tcPr anchor="ctr">
                    <a:lnL w="12700" cap="flat" cmpd="sng" algn="ctr">
                      <a:solidFill>
                        <a:srgbClr val="011892"/>
                      </a:solidFill>
                      <a:prstDash val="solid"/>
                      <a:round/>
                      <a:headEnd type="none" w="med" len="med"/>
                      <a:tailEnd type="none" w="med" len="med"/>
                    </a:lnL>
                  </a:tcPr>
                </a:tc>
                <a:extLst>
                  <a:ext uri="{0D108BD9-81ED-4DB2-BD59-A6C34878D82A}">
                    <a16:rowId xmlns:a16="http://schemas.microsoft.com/office/drawing/2014/main" val="574229061"/>
                  </a:ext>
                </a:extLst>
              </a:tr>
            </a:tbl>
          </a:graphicData>
        </a:graphic>
      </p:graphicFrame>
    </p:spTree>
    <p:extLst>
      <p:ext uri="{BB962C8B-B14F-4D97-AF65-F5344CB8AC3E}">
        <p14:creationId xmlns:p14="http://schemas.microsoft.com/office/powerpoint/2010/main" val="35794396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C5BBF0F-701B-964B-8B4D-C53718EDB1B1}"/>
              </a:ext>
            </a:extLst>
          </p:cNvPr>
          <p:cNvGrpSpPr/>
          <p:nvPr/>
        </p:nvGrpSpPr>
        <p:grpSpPr>
          <a:xfrm>
            <a:off x="152400" y="0"/>
            <a:ext cx="1143000" cy="609600"/>
            <a:chOff x="184711" y="180200"/>
            <a:chExt cx="1143000" cy="609600"/>
          </a:xfrm>
        </p:grpSpPr>
        <p:sp>
          <p:nvSpPr>
            <p:cNvPr id="11" name="TextBox 10">
              <a:extLst>
                <a:ext uri="{FF2B5EF4-FFF2-40B4-BE49-F238E27FC236}">
                  <a16:creationId xmlns:a16="http://schemas.microsoft.com/office/drawing/2014/main" id="{7FF124E9-5A53-B94C-A618-C0280EA21839}"/>
                </a:ext>
              </a:extLst>
            </p:cNvPr>
            <p:cNvSpPr txBox="1"/>
            <p:nvPr/>
          </p:nvSpPr>
          <p:spPr>
            <a:xfrm>
              <a:off x="413311" y="180200"/>
              <a:ext cx="914400" cy="276999"/>
            </a:xfrm>
            <a:prstGeom prst="rect">
              <a:avLst/>
            </a:prstGeom>
            <a:noFill/>
          </p:spPr>
          <p:txBody>
            <a:bodyPr wrap="square" rtlCol="0">
              <a:spAutoFit/>
            </a:bodyPr>
            <a:lstStyle/>
            <a:p>
              <a:r>
                <a:rPr lang="en-US" sz="1200" dirty="0">
                  <a:latin typeface="Garamond" panose="02020404030301010803" pitchFamily="18" charset="0"/>
                </a:rPr>
                <a:t>BAS</a:t>
              </a:r>
            </a:p>
          </p:txBody>
        </p:sp>
        <p:sp>
          <p:nvSpPr>
            <p:cNvPr id="12" name="TextBox 11">
              <a:extLst>
                <a:ext uri="{FF2B5EF4-FFF2-40B4-BE49-F238E27FC236}">
                  <a16:creationId xmlns:a16="http://schemas.microsoft.com/office/drawing/2014/main" id="{CE523915-AC4B-1046-A1ED-2A9939081E11}"/>
                </a:ext>
              </a:extLst>
            </p:cNvPr>
            <p:cNvSpPr txBox="1"/>
            <p:nvPr/>
          </p:nvSpPr>
          <p:spPr>
            <a:xfrm>
              <a:off x="184711" y="420468"/>
              <a:ext cx="838200" cy="369332"/>
            </a:xfrm>
            <a:prstGeom prst="rect">
              <a:avLst/>
            </a:prstGeom>
            <a:noFill/>
          </p:spPr>
          <p:txBody>
            <a:bodyPr wrap="square" rtlCol="0">
              <a:spAutoFit/>
            </a:bodyPr>
            <a:lstStyle/>
            <a:p>
              <a:pPr algn="ctr"/>
              <a:r>
                <a:rPr lang="en-US" dirty="0">
                  <a:latin typeface="Garamond" panose="02020404030301010803" pitchFamily="18" charset="0"/>
                </a:rPr>
                <a:t>BFS</a:t>
              </a:r>
            </a:p>
          </p:txBody>
        </p:sp>
      </p:grpSp>
      <p:grpSp>
        <p:nvGrpSpPr>
          <p:cNvPr id="20" name="Group 19">
            <a:extLst>
              <a:ext uri="{FF2B5EF4-FFF2-40B4-BE49-F238E27FC236}">
                <a16:creationId xmlns:a16="http://schemas.microsoft.com/office/drawing/2014/main" id="{A743B86B-1091-B14E-A6FD-FD5443A64130}"/>
              </a:ext>
            </a:extLst>
          </p:cNvPr>
          <p:cNvGrpSpPr/>
          <p:nvPr/>
        </p:nvGrpSpPr>
        <p:grpSpPr>
          <a:xfrm>
            <a:off x="9372600" y="243038"/>
            <a:ext cx="2558489" cy="428323"/>
            <a:chOff x="9212595" y="364590"/>
            <a:chExt cx="2558489" cy="428323"/>
          </a:xfrm>
        </p:grpSpPr>
        <p:sp>
          <p:nvSpPr>
            <p:cNvPr id="21" name="object 4">
              <a:extLst>
                <a:ext uri="{FF2B5EF4-FFF2-40B4-BE49-F238E27FC236}">
                  <a16:creationId xmlns:a16="http://schemas.microsoft.com/office/drawing/2014/main" id="{E9CF30F1-9F3A-1549-A038-7415F797CA5F}"/>
                </a:ext>
              </a:extLst>
            </p:cNvPr>
            <p:cNvSpPr txBox="1"/>
            <p:nvPr/>
          </p:nvSpPr>
          <p:spPr>
            <a:xfrm>
              <a:off x="9954227" y="364590"/>
              <a:ext cx="1816857" cy="428322"/>
            </a:xfrm>
            <a:prstGeom prst="rect">
              <a:avLst/>
            </a:prstGeom>
            <a:solidFill>
              <a:srgbClr val="FFFFFF"/>
            </a:solidFill>
          </p:spPr>
          <p:txBody>
            <a:bodyPr vert="horz" wrap="square" lIns="0" tIns="53340" rIns="0" bIns="0" rtlCol="0">
              <a:spAutoFit/>
            </a:bodyPr>
            <a:lstStyle/>
            <a:p>
              <a:pPr marL="12700">
                <a:lnSpc>
                  <a:spcPct val="100000"/>
                </a:lnSpc>
                <a:spcBef>
                  <a:spcPts val="420"/>
                </a:spcBef>
              </a:pPr>
              <a:r>
                <a:rPr sz="900" b="1" spc="-160" dirty="0">
                  <a:solidFill>
                    <a:schemeClr val="bg2"/>
                  </a:solidFill>
                  <a:latin typeface="Arial"/>
                  <a:cs typeface="Arial"/>
                </a:rPr>
                <a:t>BFS  </a:t>
              </a:r>
              <a:r>
                <a:rPr sz="900" b="1" spc="-55" dirty="0">
                  <a:solidFill>
                    <a:schemeClr val="bg2"/>
                  </a:solidFill>
                  <a:latin typeface="Arial"/>
                  <a:cs typeface="Arial"/>
                </a:rPr>
                <a:t>– </a:t>
              </a:r>
              <a:r>
                <a:rPr sz="900" b="1" spc="-105" dirty="0">
                  <a:solidFill>
                    <a:schemeClr val="bg2"/>
                  </a:solidFill>
                  <a:latin typeface="Arial"/>
                  <a:cs typeface="Arial"/>
                </a:rPr>
                <a:t>Business  </a:t>
              </a:r>
              <a:r>
                <a:rPr sz="900" b="1" spc="-20" dirty="0">
                  <a:solidFill>
                    <a:schemeClr val="bg2"/>
                  </a:solidFill>
                  <a:latin typeface="Arial"/>
                  <a:cs typeface="Arial"/>
                </a:rPr>
                <a:t>&amp; </a:t>
              </a:r>
              <a:r>
                <a:rPr sz="900" b="1" spc="-75" dirty="0">
                  <a:solidFill>
                    <a:schemeClr val="bg2"/>
                  </a:solidFill>
                  <a:latin typeface="Arial"/>
                  <a:cs typeface="Arial"/>
                </a:rPr>
                <a:t>Financial</a:t>
              </a:r>
              <a:r>
                <a:rPr sz="900" b="1" spc="-85" dirty="0">
                  <a:solidFill>
                    <a:schemeClr val="bg2"/>
                  </a:solidFill>
                  <a:latin typeface="Arial"/>
                  <a:cs typeface="Arial"/>
                </a:rPr>
                <a:t> </a:t>
              </a:r>
              <a:r>
                <a:rPr sz="900" b="1" spc="-90" dirty="0">
                  <a:solidFill>
                    <a:schemeClr val="bg2"/>
                  </a:solidFill>
                  <a:latin typeface="Arial"/>
                  <a:cs typeface="Arial"/>
                </a:rPr>
                <a:t>Services</a:t>
              </a:r>
              <a:endParaRPr sz="900" dirty="0">
                <a:solidFill>
                  <a:schemeClr val="bg2"/>
                </a:solidFill>
                <a:latin typeface="Arial"/>
                <a:cs typeface="Arial"/>
              </a:endParaRPr>
            </a:p>
            <a:p>
              <a:pPr marL="12700">
                <a:lnSpc>
                  <a:spcPct val="100000"/>
                </a:lnSpc>
                <a:spcBef>
                  <a:spcPts val="215"/>
                </a:spcBef>
              </a:pPr>
              <a:r>
                <a:rPr sz="600" i="1" spc="-55" dirty="0">
                  <a:solidFill>
                    <a:schemeClr val="bg2"/>
                  </a:solidFill>
                  <a:latin typeface="Arial"/>
                  <a:cs typeface="Arial"/>
                </a:rPr>
                <a:t>A </a:t>
              </a:r>
              <a:r>
                <a:rPr sz="600" i="1" spc="-30" dirty="0">
                  <a:solidFill>
                    <a:schemeClr val="bg2"/>
                  </a:solidFill>
                  <a:latin typeface="Arial"/>
                  <a:cs typeface="Arial"/>
                </a:rPr>
                <a:t>Division </a:t>
              </a:r>
              <a:r>
                <a:rPr sz="600" i="1" spc="-10" dirty="0">
                  <a:solidFill>
                    <a:schemeClr val="bg2"/>
                  </a:solidFill>
                  <a:latin typeface="Arial"/>
                  <a:cs typeface="Arial"/>
                </a:rPr>
                <a:t>of </a:t>
              </a:r>
              <a:r>
                <a:rPr sz="600" i="1" spc="-55" dirty="0">
                  <a:solidFill>
                    <a:schemeClr val="bg2"/>
                  </a:solidFill>
                  <a:latin typeface="Arial"/>
                  <a:cs typeface="Arial"/>
                </a:rPr>
                <a:t>Business  </a:t>
              </a:r>
              <a:r>
                <a:rPr sz="600" i="1" dirty="0">
                  <a:solidFill>
                    <a:schemeClr val="bg2"/>
                  </a:solidFill>
                  <a:latin typeface="Arial"/>
                  <a:cs typeface="Arial"/>
                </a:rPr>
                <a:t>&amp; </a:t>
              </a:r>
              <a:r>
                <a:rPr sz="600" i="1" spc="-20" dirty="0">
                  <a:solidFill>
                    <a:schemeClr val="bg2"/>
                  </a:solidFill>
                  <a:latin typeface="Arial"/>
                  <a:cs typeface="Arial"/>
                </a:rPr>
                <a:t>Administration </a:t>
              </a:r>
              <a:r>
                <a:rPr sz="600" i="1" spc="-50" dirty="0">
                  <a:solidFill>
                    <a:schemeClr val="bg2"/>
                  </a:solidFill>
                  <a:latin typeface="Arial"/>
                  <a:cs typeface="Arial"/>
                </a:rPr>
                <a:t>Services</a:t>
              </a:r>
              <a:r>
                <a:rPr sz="600" i="1" spc="-45" dirty="0">
                  <a:solidFill>
                    <a:schemeClr val="bg2"/>
                  </a:solidFill>
                  <a:latin typeface="Arial"/>
                  <a:cs typeface="Arial"/>
                </a:rPr>
                <a:t> </a:t>
              </a:r>
              <a:r>
                <a:rPr sz="600" i="1" spc="-65" dirty="0">
                  <a:solidFill>
                    <a:schemeClr val="bg2"/>
                  </a:solidFill>
                  <a:latin typeface="Arial"/>
                  <a:cs typeface="Arial"/>
                </a:rPr>
                <a:t>(BAS)</a:t>
              </a:r>
              <a:endParaRPr lang="en-US" sz="600" i="1" spc="-65" dirty="0">
                <a:solidFill>
                  <a:schemeClr val="bg2"/>
                </a:solidFill>
                <a:latin typeface="Arial"/>
                <a:cs typeface="Arial"/>
              </a:endParaRPr>
            </a:p>
            <a:p>
              <a:pPr marL="12700">
                <a:lnSpc>
                  <a:spcPct val="100000"/>
                </a:lnSpc>
                <a:spcBef>
                  <a:spcPts val="215"/>
                </a:spcBef>
              </a:pPr>
              <a:endParaRPr sz="600" dirty="0">
                <a:latin typeface="Arial"/>
                <a:cs typeface="Arial"/>
              </a:endParaRPr>
            </a:p>
          </p:txBody>
        </p:sp>
        <p:pic>
          <p:nvPicPr>
            <p:cNvPr id="22" name="Picture 21">
              <a:extLst>
                <a:ext uri="{FF2B5EF4-FFF2-40B4-BE49-F238E27FC236}">
                  <a16:creationId xmlns:a16="http://schemas.microsoft.com/office/drawing/2014/main" id="{4264052D-5A29-0E4B-AB7D-2C23156DC5FF}"/>
                </a:ext>
              </a:extLst>
            </p:cNvPr>
            <p:cNvPicPr>
              <a:picLocks noChangeAspect="1"/>
            </p:cNvPicPr>
            <p:nvPr/>
          </p:nvPicPr>
          <p:blipFill>
            <a:blip r:embed="rId2"/>
            <a:stretch>
              <a:fillRect/>
            </a:stretch>
          </p:blipFill>
          <p:spPr>
            <a:xfrm>
              <a:off x="9212595" y="364591"/>
              <a:ext cx="741632" cy="428322"/>
            </a:xfrm>
            <a:prstGeom prst="rect">
              <a:avLst/>
            </a:prstGeom>
          </p:spPr>
        </p:pic>
      </p:grpSp>
      <p:sp>
        <p:nvSpPr>
          <p:cNvPr id="23" name="Title 1">
            <a:extLst>
              <a:ext uri="{FF2B5EF4-FFF2-40B4-BE49-F238E27FC236}">
                <a16:creationId xmlns:a16="http://schemas.microsoft.com/office/drawing/2014/main" id="{BD52FCA7-1DE3-064F-9BF5-CD43E6DD4AD1}"/>
              </a:ext>
            </a:extLst>
          </p:cNvPr>
          <p:cNvSpPr>
            <a:spLocks noGrp="1"/>
          </p:cNvSpPr>
          <p:nvPr>
            <p:ph type="title"/>
          </p:nvPr>
        </p:nvSpPr>
        <p:spPr>
          <a:xfrm>
            <a:off x="1371600" y="228600"/>
            <a:ext cx="10058400" cy="1371600"/>
          </a:xfrm>
        </p:spPr>
        <p:txBody>
          <a:bodyPr>
            <a:normAutofit/>
          </a:bodyPr>
          <a:lstStyle/>
          <a:p>
            <a:r>
              <a:rPr lang="en-US" b="1" dirty="0">
                <a:solidFill>
                  <a:schemeClr val="bg2"/>
                </a:solidFill>
                <a:latin typeface="Garamond" panose="02020404030301010803" pitchFamily="18" charset="0"/>
              </a:rPr>
              <a:t>PO Codes </a:t>
            </a:r>
            <a:r>
              <a:rPr lang="en-US" dirty="0">
                <a:solidFill>
                  <a:schemeClr val="bg2"/>
                </a:solidFill>
                <a:latin typeface="Garamond" panose="02020404030301010803" pitchFamily="18" charset="0"/>
              </a:rPr>
              <a:t>| Standard Formats</a:t>
            </a:r>
          </a:p>
        </p:txBody>
      </p:sp>
      <p:graphicFrame>
        <p:nvGraphicFramePr>
          <p:cNvPr id="5" name="Table 4">
            <a:extLst>
              <a:ext uri="{FF2B5EF4-FFF2-40B4-BE49-F238E27FC236}">
                <a16:creationId xmlns:a16="http://schemas.microsoft.com/office/drawing/2014/main" id="{BEEF12E6-0A50-A444-B1EA-1262E70C8FD5}"/>
              </a:ext>
            </a:extLst>
          </p:cNvPr>
          <p:cNvGraphicFramePr>
            <a:graphicFrameLocks noGrp="1"/>
          </p:cNvGraphicFramePr>
          <p:nvPr/>
        </p:nvGraphicFramePr>
        <p:xfrm>
          <a:off x="1981200" y="1810092"/>
          <a:ext cx="8206014" cy="3447708"/>
        </p:xfrm>
        <a:graphic>
          <a:graphicData uri="http://schemas.openxmlformats.org/drawingml/2006/table">
            <a:tbl>
              <a:tblPr firstRow="1" bandRow="1">
                <a:effectLst>
                  <a:outerShdw blurRad="50800" dist="38100" dir="2700000" algn="tl" rotWithShape="0">
                    <a:prstClr val="black">
                      <a:alpha val="40000"/>
                    </a:prstClr>
                  </a:outerShdw>
                </a:effectLst>
                <a:tableStyleId>{1FECB4D8-DB02-4DC6-A0A2-4F2EBAE1DC90}</a:tableStyleId>
              </a:tblPr>
              <a:tblGrid>
                <a:gridCol w="4107934">
                  <a:extLst>
                    <a:ext uri="{9D8B030D-6E8A-4147-A177-3AD203B41FA5}">
                      <a16:colId xmlns:a16="http://schemas.microsoft.com/office/drawing/2014/main" val="735744133"/>
                    </a:ext>
                  </a:extLst>
                </a:gridCol>
                <a:gridCol w="4098080">
                  <a:extLst>
                    <a:ext uri="{9D8B030D-6E8A-4147-A177-3AD203B41FA5}">
                      <a16:colId xmlns:a16="http://schemas.microsoft.com/office/drawing/2014/main" val="3740614100"/>
                    </a:ext>
                  </a:extLst>
                </a:gridCol>
              </a:tblGrid>
              <a:tr h="538914">
                <a:tc>
                  <a:txBody>
                    <a:bodyPr/>
                    <a:lstStyle/>
                    <a:p>
                      <a:pPr algn="ctr"/>
                      <a:r>
                        <a:rPr lang="en-US" sz="2400" dirty="0">
                          <a:solidFill>
                            <a:schemeClr val="bg2"/>
                          </a:solidFill>
                        </a:rPr>
                        <a:t>Codes</a:t>
                      </a:r>
                    </a:p>
                  </a:txBody>
                  <a:tcPr anchor="ctr">
                    <a:lnR w="12700" cap="flat" cmpd="sng" algn="ctr">
                      <a:solidFill>
                        <a:srgbClr val="404040"/>
                      </a:solidFill>
                      <a:prstDash val="solid"/>
                      <a:round/>
                      <a:headEnd type="none" w="med" len="med"/>
                      <a:tailEnd type="none" w="med" len="med"/>
                    </a:lnR>
                    <a:solidFill>
                      <a:srgbClr val="D4DFFF"/>
                    </a:solidFill>
                  </a:tcPr>
                </a:tc>
                <a:tc>
                  <a:txBody>
                    <a:bodyPr/>
                    <a:lstStyle/>
                    <a:p>
                      <a:pPr algn="ctr"/>
                      <a:r>
                        <a:rPr lang="en-US" sz="2400" dirty="0">
                          <a:solidFill>
                            <a:schemeClr val="bg2"/>
                          </a:solidFill>
                        </a:rPr>
                        <a:t>Description</a:t>
                      </a:r>
                    </a:p>
                  </a:txBody>
                  <a:tcPr anchor="ctr">
                    <a:lnL w="12700" cap="flat" cmpd="sng" algn="ctr">
                      <a:solidFill>
                        <a:srgbClr val="404040"/>
                      </a:solidFill>
                      <a:prstDash val="solid"/>
                      <a:round/>
                      <a:headEnd type="none" w="med" len="med"/>
                      <a:tailEnd type="none" w="med" len="med"/>
                    </a:lnL>
                    <a:solidFill>
                      <a:srgbClr val="D4DFFF"/>
                    </a:solidFill>
                  </a:tcPr>
                </a:tc>
                <a:extLst>
                  <a:ext uri="{0D108BD9-81ED-4DB2-BD59-A6C34878D82A}">
                    <a16:rowId xmlns:a16="http://schemas.microsoft.com/office/drawing/2014/main" val="1260065333"/>
                  </a:ext>
                </a:extLst>
              </a:tr>
              <a:tr h="605504">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dirty="0">
                          <a:solidFill>
                            <a:schemeClr val="bg2"/>
                          </a:solidFill>
                        </a:rPr>
                        <a:t>SVC</a:t>
                      </a:r>
                    </a:p>
                  </a:txBody>
                  <a:tcPr anchor="ctr">
                    <a:lnR w="12700" cap="flat" cmpd="sng" algn="ctr">
                      <a:solidFill>
                        <a:srgbClr val="404040"/>
                      </a:solidFill>
                      <a:prstDash val="solid"/>
                      <a:round/>
                      <a:headEnd type="none" w="med" len="med"/>
                      <a:tailEnd type="none" w="med" len="med"/>
                    </a:lnR>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dirty="0">
                          <a:solidFill>
                            <a:schemeClr val="bg2"/>
                          </a:solidFill>
                        </a:rPr>
                        <a:t>Service(s)</a:t>
                      </a:r>
                      <a:endParaRPr lang="en-US" sz="2400" b="1" dirty="0">
                        <a:solidFill>
                          <a:schemeClr val="bg2"/>
                        </a:solidFill>
                      </a:endParaRPr>
                    </a:p>
                  </a:txBody>
                  <a:tcPr anchor="ctr">
                    <a:lnL w="12700" cap="flat" cmpd="sng" algn="ctr">
                      <a:solidFill>
                        <a:srgbClr val="404040"/>
                      </a:solidFill>
                      <a:prstDash val="solid"/>
                      <a:round/>
                      <a:headEnd type="none" w="med" len="med"/>
                      <a:tailEnd type="none" w="med" len="med"/>
                    </a:lnL>
                  </a:tcPr>
                </a:tc>
                <a:extLst>
                  <a:ext uri="{0D108BD9-81ED-4DB2-BD59-A6C34878D82A}">
                    <a16:rowId xmlns:a16="http://schemas.microsoft.com/office/drawing/2014/main" val="3390587720"/>
                  </a:ext>
                </a:extLst>
              </a:tr>
              <a:tr h="608219">
                <a:tc>
                  <a:txBody>
                    <a:bodyPr/>
                    <a:lstStyle/>
                    <a:p>
                      <a:pPr algn="ctr"/>
                      <a:r>
                        <a:rPr lang="en-US" sz="2400" b="1" dirty="0">
                          <a:solidFill>
                            <a:schemeClr val="bg2"/>
                          </a:solidFill>
                        </a:rPr>
                        <a:t>PYMT #1, 2, 3 …</a:t>
                      </a:r>
                    </a:p>
                  </a:txBody>
                  <a:tcPr anchor="ctr">
                    <a:lnR w="12700" cap="flat" cmpd="sng" algn="ctr">
                      <a:solidFill>
                        <a:srgbClr val="404040"/>
                      </a:solidFill>
                      <a:prstDash val="solid"/>
                      <a:round/>
                      <a:headEnd type="none" w="med" len="med"/>
                      <a:tailEnd type="none" w="med" len="med"/>
                    </a:lnR>
                  </a:tcPr>
                </a:tc>
                <a:tc>
                  <a:txBody>
                    <a:bodyPr/>
                    <a:lstStyle/>
                    <a:p>
                      <a:pPr algn="ctr"/>
                      <a:r>
                        <a:rPr lang="en-US" sz="2400" dirty="0">
                          <a:solidFill>
                            <a:schemeClr val="bg2"/>
                          </a:solidFill>
                        </a:rPr>
                        <a:t>Progressive Payment</a:t>
                      </a:r>
                      <a:endParaRPr lang="en-US" sz="2400" b="1" dirty="0">
                        <a:solidFill>
                          <a:schemeClr val="bg2"/>
                        </a:solidFill>
                      </a:endParaRPr>
                    </a:p>
                  </a:txBody>
                  <a:tcPr anchor="ctr">
                    <a:lnL w="12700" cap="flat" cmpd="sng" algn="ctr">
                      <a:solidFill>
                        <a:srgbClr val="404040"/>
                      </a:solidFill>
                      <a:prstDash val="solid"/>
                      <a:round/>
                      <a:headEnd type="none" w="med" len="med"/>
                      <a:tailEnd type="none" w="med" len="med"/>
                    </a:lnL>
                  </a:tcPr>
                </a:tc>
                <a:extLst>
                  <a:ext uri="{0D108BD9-81ED-4DB2-BD59-A6C34878D82A}">
                    <a16:rowId xmlns:a16="http://schemas.microsoft.com/office/drawing/2014/main" val="194673461"/>
                  </a:ext>
                </a:extLst>
              </a:tr>
              <a:tr h="608219">
                <a:tc>
                  <a:txBody>
                    <a:bodyPr/>
                    <a:lstStyle/>
                    <a:p>
                      <a:pPr algn="ctr"/>
                      <a:r>
                        <a:rPr lang="en-US" sz="2400" b="1" dirty="0">
                          <a:solidFill>
                            <a:schemeClr val="bg2"/>
                          </a:solidFill>
                        </a:rPr>
                        <a:t>PYMT YR #1, 2, 3 …</a:t>
                      </a:r>
                    </a:p>
                  </a:txBody>
                  <a:tcPr anchor="ctr">
                    <a:lnR w="12700" cap="flat" cmpd="sng" algn="ctr">
                      <a:solidFill>
                        <a:srgbClr val="404040"/>
                      </a:solidFill>
                      <a:prstDash val="solid"/>
                      <a:round/>
                      <a:headEnd type="none" w="med" len="med"/>
                      <a:tailEnd type="none" w="med" len="med"/>
                    </a:lnR>
                  </a:tcPr>
                </a:tc>
                <a:tc>
                  <a:txBody>
                    <a:bodyPr/>
                    <a:lstStyle/>
                    <a:p>
                      <a:pPr algn="ctr"/>
                      <a:r>
                        <a:rPr lang="en-US" sz="2400" dirty="0">
                          <a:solidFill>
                            <a:schemeClr val="bg2"/>
                          </a:solidFill>
                        </a:rPr>
                        <a:t>Multi-Year Payment</a:t>
                      </a:r>
                      <a:endParaRPr lang="en-US" sz="2400" b="1" dirty="0">
                        <a:solidFill>
                          <a:schemeClr val="bg2"/>
                        </a:solidFill>
                      </a:endParaRPr>
                    </a:p>
                  </a:txBody>
                  <a:tcPr anchor="ctr">
                    <a:lnL w="12700" cap="flat" cmpd="sng" algn="ctr">
                      <a:solidFill>
                        <a:srgbClr val="404040"/>
                      </a:solidFill>
                      <a:prstDash val="solid"/>
                      <a:round/>
                      <a:headEnd type="none" w="med" len="med"/>
                      <a:tailEnd type="none" w="med" len="med"/>
                    </a:lnL>
                  </a:tcPr>
                </a:tc>
                <a:extLst>
                  <a:ext uri="{0D108BD9-81ED-4DB2-BD59-A6C34878D82A}">
                    <a16:rowId xmlns:a16="http://schemas.microsoft.com/office/drawing/2014/main" val="1664850527"/>
                  </a:ext>
                </a:extLst>
              </a:tr>
              <a:tr h="543426">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dirty="0">
                          <a:solidFill>
                            <a:schemeClr val="bg2"/>
                          </a:solidFill>
                        </a:rPr>
                        <a:t>DEP</a:t>
                      </a:r>
                    </a:p>
                  </a:txBody>
                  <a:tcPr anchor="ctr">
                    <a:lnR w="12700" cap="flat" cmpd="sng" algn="ctr">
                      <a:solidFill>
                        <a:srgbClr val="404040"/>
                      </a:solidFill>
                      <a:prstDash val="solid"/>
                      <a:round/>
                      <a:headEnd type="none" w="med" len="med"/>
                      <a:tailEnd type="none" w="med" len="med"/>
                    </a:lnR>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dirty="0">
                          <a:solidFill>
                            <a:schemeClr val="bg2"/>
                          </a:solidFill>
                        </a:rPr>
                        <a:t>Deposit</a:t>
                      </a:r>
                      <a:endParaRPr lang="en-US" sz="2400" b="1" dirty="0">
                        <a:solidFill>
                          <a:schemeClr val="bg2"/>
                        </a:solidFill>
                      </a:endParaRPr>
                    </a:p>
                  </a:txBody>
                  <a:tcPr anchor="ctr">
                    <a:lnL w="12700" cap="flat" cmpd="sng" algn="ctr">
                      <a:solidFill>
                        <a:srgbClr val="404040"/>
                      </a:solidFill>
                      <a:prstDash val="solid"/>
                      <a:round/>
                      <a:headEnd type="none" w="med" len="med"/>
                      <a:tailEnd type="none" w="med" len="med"/>
                    </a:lnL>
                  </a:tcPr>
                </a:tc>
                <a:extLst>
                  <a:ext uri="{0D108BD9-81ED-4DB2-BD59-A6C34878D82A}">
                    <a16:rowId xmlns:a16="http://schemas.microsoft.com/office/drawing/2014/main" val="1558469400"/>
                  </a:ext>
                </a:extLst>
              </a:tr>
              <a:tr h="543426">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dirty="0">
                          <a:solidFill>
                            <a:schemeClr val="bg2"/>
                          </a:solidFill>
                        </a:rPr>
                        <a:t>TAX</a:t>
                      </a:r>
                    </a:p>
                  </a:txBody>
                  <a:tcPr anchor="ctr">
                    <a:lnR w="12700" cap="flat" cmpd="sng" algn="ctr">
                      <a:solidFill>
                        <a:srgbClr val="404040"/>
                      </a:solidFill>
                      <a:prstDash val="solid"/>
                      <a:round/>
                      <a:headEnd type="none" w="med" len="med"/>
                      <a:tailEnd type="none" w="med" len="med"/>
                    </a:lnR>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0" dirty="0">
                          <a:solidFill>
                            <a:schemeClr val="bg2"/>
                          </a:solidFill>
                        </a:rPr>
                        <a:t>Shipping/Handling tax</a:t>
                      </a:r>
                    </a:p>
                  </a:txBody>
                  <a:tcPr anchor="ctr">
                    <a:lnL w="12700" cap="flat" cmpd="sng" algn="ctr">
                      <a:solidFill>
                        <a:srgbClr val="404040"/>
                      </a:solidFill>
                      <a:prstDash val="solid"/>
                      <a:round/>
                      <a:headEnd type="none" w="med" len="med"/>
                      <a:tailEnd type="none" w="med" len="med"/>
                    </a:lnL>
                  </a:tcPr>
                </a:tc>
                <a:extLst>
                  <a:ext uri="{0D108BD9-81ED-4DB2-BD59-A6C34878D82A}">
                    <a16:rowId xmlns:a16="http://schemas.microsoft.com/office/drawing/2014/main" val="2702570835"/>
                  </a:ext>
                </a:extLst>
              </a:tr>
            </a:tbl>
          </a:graphicData>
        </a:graphic>
      </p:graphicFrame>
      <p:sp>
        <p:nvSpPr>
          <p:cNvPr id="13" name="TextBox 12">
            <a:extLst>
              <a:ext uri="{FF2B5EF4-FFF2-40B4-BE49-F238E27FC236}">
                <a16:creationId xmlns:a16="http://schemas.microsoft.com/office/drawing/2014/main" id="{C2DEE400-D552-E94D-BA02-D51EDCFBA35F}"/>
              </a:ext>
            </a:extLst>
          </p:cNvPr>
          <p:cNvSpPr txBox="1"/>
          <p:nvPr/>
        </p:nvSpPr>
        <p:spPr>
          <a:xfrm>
            <a:off x="206656" y="1246964"/>
            <a:ext cx="11778688" cy="461665"/>
          </a:xfrm>
          <a:prstGeom prst="rect">
            <a:avLst/>
          </a:prstGeom>
          <a:noFill/>
          <a:ln w="28575">
            <a:noFill/>
          </a:ln>
        </p:spPr>
        <p:txBody>
          <a:bodyPr wrap="square" rtlCol="0">
            <a:spAutoFit/>
          </a:bodyPr>
          <a:lstStyle/>
          <a:p>
            <a:r>
              <a:rPr lang="en-US" sz="2400" b="1" dirty="0">
                <a:solidFill>
                  <a:schemeClr val="bg2"/>
                </a:solidFill>
              </a:rPr>
              <a:t>The below codes should be entered in the Catalog # field when a Part # is NOT available:</a:t>
            </a:r>
          </a:p>
        </p:txBody>
      </p:sp>
      <p:sp>
        <p:nvSpPr>
          <p:cNvPr id="16" name="TextBox 15">
            <a:extLst>
              <a:ext uri="{FF2B5EF4-FFF2-40B4-BE49-F238E27FC236}">
                <a16:creationId xmlns:a16="http://schemas.microsoft.com/office/drawing/2014/main" id="{63F32F90-B672-5849-A556-700EDAABBED2}"/>
              </a:ext>
            </a:extLst>
          </p:cNvPr>
          <p:cNvSpPr txBox="1"/>
          <p:nvPr/>
        </p:nvSpPr>
        <p:spPr>
          <a:xfrm>
            <a:off x="949778" y="5474658"/>
            <a:ext cx="10268857" cy="830997"/>
          </a:xfrm>
          <a:prstGeom prst="rect">
            <a:avLst/>
          </a:prstGeom>
          <a:noFill/>
          <a:ln w="28575">
            <a:solidFill>
              <a:srgbClr val="FF0000"/>
            </a:solidFill>
          </a:ln>
        </p:spPr>
        <p:txBody>
          <a:bodyPr wrap="square" rtlCol="0">
            <a:spAutoFit/>
          </a:bodyPr>
          <a:lstStyle/>
          <a:p>
            <a:r>
              <a:rPr lang="en-US" sz="2400" b="1" dirty="0">
                <a:solidFill>
                  <a:srgbClr val="FF0000"/>
                </a:solidFill>
              </a:rPr>
              <a:t>NOTE: No longer add $0.00 lines for purchase details; all comments should be added in the Description underneath the PURPOSE of the good/service.</a:t>
            </a:r>
          </a:p>
        </p:txBody>
      </p:sp>
      <p:pic>
        <p:nvPicPr>
          <p:cNvPr id="14" name="Picture 13" descr="Stop it ! « Welcome to Johnson Madichie's Blog"/>
          <p:cNvPicPr>
            <a:picLocks noChangeAspect="1"/>
          </p:cNvPicPr>
          <p:nvPr/>
        </p:nvPicPr>
        <p:blipFill>
          <a:blip r:embed="rId3" cstate="print">
            <a:extLst>
              <a:ext uri="{BEBA8EAE-BF5A-486C-A8C5-ECC9F3942E4B}">
                <a14:imgProps xmlns:a14="http://schemas.microsoft.com/office/drawing/2010/main">
                  <a14:imgLayer r:embed="rId4">
                    <a14:imgEffect>
                      <a14:backgroundRemoval t="6731" b="95192" l="9408" r="89199">
                        <a14:foregroundMark x1="38328" y1="58654" x2="39373" y2="61298"/>
                        <a14:foregroundMark x1="43554" y1="90385" x2="38328" y2="84615"/>
                        <a14:foregroundMark x1="71080" y1="16106" x2="73171" y2="16106"/>
                        <a14:foregroundMark x1="68990" y1="6971" x2="73171" y2="13462"/>
                        <a14:foregroundMark x1="74216" y1="93269" x2="33798" y2="91106"/>
                        <a14:foregroundMark x1="33798" y1="91106" x2="56794" y2="91827"/>
                        <a14:foregroundMark x1="49477" y1="95192" x2="74216" y2="90385"/>
                      </a14:backgroundRemoval>
                    </a14:imgEffect>
                  </a14:imgLayer>
                </a14:imgProps>
              </a:ext>
              <a:ext uri="{28A0092B-C50C-407E-A947-70E740481C1C}">
                <a14:useLocalDpi xmlns:a14="http://schemas.microsoft.com/office/drawing/2010/main" val="0"/>
              </a:ext>
            </a:extLst>
          </a:blip>
          <a:stretch>
            <a:fillRect/>
          </a:stretch>
        </p:blipFill>
        <p:spPr>
          <a:xfrm>
            <a:off x="10744200" y="5045333"/>
            <a:ext cx="1047007" cy="1517273"/>
          </a:xfrm>
          <a:prstGeom prst="rect">
            <a:avLst/>
          </a:prstGeom>
        </p:spPr>
      </p:pic>
    </p:spTree>
    <p:extLst>
      <p:ext uri="{BB962C8B-B14F-4D97-AF65-F5344CB8AC3E}">
        <p14:creationId xmlns:p14="http://schemas.microsoft.com/office/powerpoint/2010/main" val="183258565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33">
      <a:dk1>
        <a:srgbClr val="EAEAEA"/>
      </a:dk1>
      <a:lt1>
        <a:srgbClr val="FEFFFF"/>
      </a:lt1>
      <a:dk2>
        <a:srgbClr val="011892"/>
      </a:dk2>
      <a:lt2>
        <a:srgbClr val="000000"/>
      </a:lt2>
      <a:accent1>
        <a:srgbClr val="FFD478"/>
      </a:accent1>
      <a:accent2>
        <a:srgbClr val="011892"/>
      </a:accent2>
      <a:accent3>
        <a:srgbClr val="000000"/>
      </a:accent3>
      <a:accent4>
        <a:srgbClr val="FFC000"/>
      </a:accent4>
      <a:accent5>
        <a:srgbClr val="EAEAEA"/>
      </a:accent5>
      <a:accent6>
        <a:srgbClr val="EAEAEA"/>
      </a:accent6>
      <a:hlink>
        <a:srgbClr val="EAEAEA"/>
      </a:hlink>
      <a:folHlink>
        <a:srgbClr val="954F72"/>
      </a:folHlink>
    </a:clrScheme>
    <a:fontScheme name="Garamond">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8812F7BF2FC174C80AE66E692C9CA87" ma:contentTypeVersion="10" ma:contentTypeDescription="Create a new document." ma:contentTypeScope="" ma:versionID="ac0d1f4a8c8fa316c391d6c6354609a9">
  <xsd:schema xmlns:xsd="http://www.w3.org/2001/XMLSchema" xmlns:xs="http://www.w3.org/2001/XMLSchema" xmlns:p="http://schemas.microsoft.com/office/2006/metadata/properties" xmlns:ns3="52f070af-22c1-45b1-bdef-db8bc0533098" targetNamespace="http://schemas.microsoft.com/office/2006/metadata/properties" ma:root="true" ma:fieldsID="8e1ed7adfd9127516e80275ac654e31d" ns3:_="">
    <xsd:import namespace="52f070af-22c1-45b1-bdef-db8bc0533098"/>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2f070af-22c1-45b1-bdef-db8bc053309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0D5F350-5BE2-429C-885C-76F27692B7C5}">
  <ds:schemaRefs>
    <ds:schemaRef ds:uri="http://schemas.microsoft.com/office/infopath/2007/PartnerControls"/>
    <ds:schemaRef ds:uri="http://www.w3.org/XML/1998/namespace"/>
    <ds:schemaRef ds:uri="http://schemas.openxmlformats.org/package/2006/metadata/core-properties"/>
    <ds:schemaRef ds:uri="http://purl.org/dc/elements/1.1/"/>
    <ds:schemaRef ds:uri="52f070af-22c1-45b1-bdef-db8bc0533098"/>
    <ds:schemaRef ds:uri="http://schemas.microsoft.com/office/2006/documentManagement/types"/>
    <ds:schemaRef ds:uri="http://purl.org/dc/terms/"/>
    <ds:schemaRef ds:uri="http://purl.org/dc/dcmitype/"/>
    <ds:schemaRef ds:uri="http://schemas.microsoft.com/office/2006/metadata/properties"/>
  </ds:schemaRefs>
</ds:datastoreItem>
</file>

<file path=customXml/itemProps2.xml><?xml version="1.0" encoding="utf-8"?>
<ds:datastoreItem xmlns:ds="http://schemas.openxmlformats.org/officeDocument/2006/customXml" ds:itemID="{C117D338-5810-4273-B98A-7D2C58F4CF1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2f070af-22c1-45b1-bdef-db8bc053309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C8ECA0A-8A41-49BA-82FD-E039B2751E6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8313</TotalTime>
  <Words>1827</Words>
  <Application>Microsoft Office PowerPoint</Application>
  <PresentationFormat>Widescreen</PresentationFormat>
  <Paragraphs>349</Paragraphs>
  <Slides>23</Slides>
  <Notes>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23</vt:i4>
      </vt:variant>
    </vt:vector>
  </HeadingPairs>
  <TitlesOfParts>
    <vt:vector size="33" baseType="lpstr">
      <vt:lpstr>Arial</vt:lpstr>
      <vt:lpstr>Bangla MN</vt:lpstr>
      <vt:lpstr>Calibri</vt:lpstr>
      <vt:lpstr>Courier New</vt:lpstr>
      <vt:lpstr>Garamond</vt:lpstr>
      <vt:lpstr>Symbol</vt:lpstr>
      <vt:lpstr>Times</vt:lpstr>
      <vt:lpstr>Times New Roman</vt:lpstr>
      <vt:lpstr>Wingdings</vt:lpstr>
      <vt:lpstr>Office Theme</vt:lpstr>
      <vt:lpstr> New eBuy Standards </vt:lpstr>
      <vt:lpstr>Benefits of New eBuy Standards</vt:lpstr>
      <vt:lpstr>What will change?</vt:lpstr>
      <vt:lpstr>Supplier Communication</vt:lpstr>
      <vt:lpstr>Supplier Communication</vt:lpstr>
      <vt:lpstr>eBuy &amp; A/P  Screen Shots </vt:lpstr>
      <vt:lpstr>PO Types |Standard Formats</vt:lpstr>
      <vt:lpstr>Payment Types </vt:lpstr>
      <vt:lpstr>PO Codes | Standard Formats</vt:lpstr>
      <vt:lpstr>Unit of Measure (UOM) - Use</vt:lpstr>
      <vt:lpstr>Understanding Discounts</vt:lpstr>
      <vt:lpstr>eBuy |Standard Formats </vt:lpstr>
      <vt:lpstr>Good/Product(s) | Standard Format </vt:lpstr>
      <vt:lpstr>Good/Product(s) | Example 1</vt:lpstr>
      <vt:lpstr>Year 1</vt:lpstr>
      <vt:lpstr>Year 1</vt:lpstr>
      <vt:lpstr>Service(s) | Standard Format </vt:lpstr>
      <vt:lpstr>Service(s)| Example 2</vt:lpstr>
      <vt:lpstr>Service(s)| Example 2 – Sample Quiz</vt:lpstr>
      <vt:lpstr>Service(s)| Example 2 - Sample Answer</vt:lpstr>
      <vt:lpstr>Service(s) | Example 3</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eBuy/Accounts Payable User Group Meeting</dc:title>
  <dc:creator>Bobbi McCracken</dc:creator>
  <cp:lastModifiedBy>Gae Purvis</cp:lastModifiedBy>
  <cp:revision>280</cp:revision>
  <cp:lastPrinted>2019-08-05T20:46:05Z</cp:lastPrinted>
  <dcterms:created xsi:type="dcterms:W3CDTF">2019-07-18T15:24:03Z</dcterms:created>
  <dcterms:modified xsi:type="dcterms:W3CDTF">2020-01-28T22:41:09Z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2017-01-10T00:00:00Z</vt:filetime>
  </property>
  <property fmtid="{D5CDD505-2E9C-101B-9397-08002B2CF9AE}" pid="3" name="Creator">
    <vt:lpwstr>Acrobat PDFMaker 15 for PowerPoint</vt:lpwstr>
  </property>
  <property fmtid="{D5CDD505-2E9C-101B-9397-08002B2CF9AE}" pid="4" name="LastSaved">
    <vt:filetime>2019-07-18T00:00:00Z</vt:filetime>
  </property>
  <property fmtid="{D5CDD505-2E9C-101B-9397-08002B2CF9AE}" pid="5" name="ContentTypeId">
    <vt:lpwstr>0x010100D8812F7BF2FC174C80AE66E692C9CA87</vt:lpwstr>
  </property>
</Properties>
</file>